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84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4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1" autoAdjust="0"/>
    <p:restoredTop sz="94660"/>
  </p:normalViewPr>
  <p:slideViewPr>
    <p:cSldViewPr snapToGrid="0">
      <p:cViewPr varScale="1">
        <p:scale>
          <a:sx n="41" d="100"/>
          <a:sy n="41" d="100"/>
        </p:scale>
        <p:origin x="60" y="7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5202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9D50DB-F1C1-496E-AD51-DF1CB06B223B}" type="datetimeFigureOut">
              <a:rPr lang="en-US" smtClean="0"/>
              <a:t>9/17/2017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C5040F7-37DF-425E-BF41-E9486D3CC6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5540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fld id="{A418B797-D8F4-4D06-B783-8421F9A778B6}" type="slidenum">
              <a:rPr lang="en-US" altLang="en-US"/>
              <a:pPr eaLnBrk="1" hangingPunct="1"/>
              <a:t>4</a:t>
            </a:fld>
            <a:endParaRPr lang="en-US" altLang="en-US"/>
          </a:p>
        </p:txBody>
      </p:sp>
      <p:sp>
        <p:nvSpPr>
          <p:cNvPr id="624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8" name="Rectangle 4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759008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fld id="{D075BDF5-4D75-4932-B69A-432FB6A995BD}" type="slidenum">
              <a:rPr lang="en-US" altLang="en-US"/>
              <a:pPr eaLnBrk="1" hangingPunct="1"/>
              <a:t>5</a:t>
            </a:fld>
            <a:endParaRPr lang="en-US" altLang="en-US"/>
          </a:p>
        </p:txBody>
      </p:sp>
      <p:sp>
        <p:nvSpPr>
          <p:cNvPr id="634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2" name="Rectangle 4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238502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fld id="{ACE88334-CC02-43CA-A444-AC591B9D0FA8}" type="slidenum">
              <a:rPr lang="en-US" altLang="en-US"/>
              <a:pPr eaLnBrk="1" hangingPunct="1"/>
              <a:t>6</a:t>
            </a:fld>
            <a:endParaRPr lang="en-US" altLang="en-US"/>
          </a:p>
        </p:txBody>
      </p:sp>
      <p:sp>
        <p:nvSpPr>
          <p:cNvPr id="645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6" name="Rectangle 4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3600559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fld id="{20BE08C2-A8CC-4652-A672-82EFA7E24526}" type="slidenum">
              <a:rPr lang="en-US" altLang="en-US"/>
              <a:pPr eaLnBrk="1" hangingPunct="1"/>
              <a:t>7</a:t>
            </a:fld>
            <a:endParaRPr lang="en-US" altLang="en-US"/>
          </a:p>
        </p:txBody>
      </p:sp>
      <p:sp>
        <p:nvSpPr>
          <p:cNvPr id="655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40" name="Rectangle 4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9404311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fld id="{A9F0848F-5600-4F97-B34E-C6E258CD7B04}" type="slidenum">
              <a:rPr lang="en-US" altLang="en-US"/>
              <a:pPr eaLnBrk="1" hangingPunct="1"/>
              <a:t>8</a:t>
            </a:fld>
            <a:endParaRPr lang="en-US" altLang="en-US"/>
          </a:p>
        </p:txBody>
      </p:sp>
      <p:sp>
        <p:nvSpPr>
          <p:cNvPr id="665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4" name="Rectangle 4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96943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kumimoji="0" lang="en-US" sz="7200" b="1" i="0" u="none" strike="noStrike" kern="1200" cap="all" spc="0" normalizeH="0" baseline="0" dirty="0">
                <a:ln w="15875">
                  <a:solidFill>
                    <a:sysClr val="window" lastClr="FFFFFF"/>
                  </a:solidFill>
                </a:ln>
                <a:solidFill>
                  <a:srgbClr val="DF5327"/>
                </a:solidFill>
                <a:effectLst>
                  <a:outerShdw dist="38100" dir="2700000" algn="tl" rotWithShape="0">
                    <a:srgbClr val="DF5327"/>
                  </a:outerShdw>
                </a:effectLst>
                <a:uLnTx/>
                <a:uFillTx/>
                <a:latin typeface="+mj-lt"/>
                <a:ea typeface="+mn-ea"/>
                <a:cs typeface="+mn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96DFF08F-DC6B-4601-B491-B0F83F6DD2DA}" type="datetimeFigureOut">
              <a:rPr lang="en-US" dirty="0"/>
              <a:pPr/>
              <a:t>9/17/2017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marL="0" algn="ctr" defTabSz="914400" rtl="0" eaLnBrk="1" latinLnBrk="0" hangingPunct="1">
              <a:lnSpc>
                <a:spcPct val="85000"/>
              </a:lnSpc>
              <a:spcBef>
                <a:spcPct val="0"/>
              </a:spcBef>
              <a:buNone/>
              <a:defRPr kumimoji="0" lang="en-US" sz="7200" b="1" i="0" u="none" strike="noStrike" kern="1200" cap="all" spc="0" normalizeH="0" baseline="0" dirty="0">
                <a:ln w="15875">
                  <a:solidFill>
                    <a:sysClr val="window" lastClr="FFFFFF"/>
                  </a:solidFill>
                </a:ln>
                <a:solidFill>
                  <a:srgbClr val="DF5327"/>
                </a:solidFill>
                <a:effectLst>
                  <a:outerShdw dist="38100" dir="2700000" algn="tl" rotWithShape="0">
                    <a:srgbClr val="DF5327"/>
                  </a:outerShdw>
                </a:effectLst>
                <a:uLnTx/>
                <a:uFillTx/>
                <a:latin typeface="Corbel" pitchFamily="34" charset="0"/>
                <a:ea typeface="+mn-ea"/>
                <a:cs typeface="+mn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9/17/2017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96DFF08F-DC6B-4601-B491-B0F83F6DD2DA}" type="datetimeFigureOut">
              <a:rPr lang="en-US" dirty="0"/>
              <a:pPr/>
              <a:t>9/17/2017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youtu.be/IaZ8MtF3C6M" TargetMode="External"/><Relationship Id="rId2" Type="http://schemas.openxmlformats.org/officeDocument/2006/relationships/hyperlink" Target="https://youtu.be/Ptmlvtei8hw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youtu.be/dPKvHrD1eS4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Osmosis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1057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Osmoregulation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Osmoregulation is the </a:t>
            </a:r>
            <a:r>
              <a:rPr lang="en-US" sz="3600" dirty="0"/>
              <a:t>maintenance of constant osmotic pressure in the fluids of an organism by the control of water and salt concentrations</a:t>
            </a:r>
            <a:r>
              <a:rPr lang="en-US" sz="3600" dirty="0" smtClean="0"/>
              <a:t>.</a:t>
            </a:r>
          </a:p>
          <a:p>
            <a:r>
              <a:rPr lang="en-US" sz="3600" dirty="0" smtClean="0"/>
              <a:t>Osmotic pressure is the </a:t>
            </a:r>
            <a:r>
              <a:rPr lang="en-US" sz="3600" dirty="0"/>
              <a:t>measure of the tendency of a solution to take in water by </a:t>
            </a:r>
            <a:r>
              <a:rPr lang="en-US" sz="3600" b="1" dirty="0"/>
              <a:t>osmosis</a:t>
            </a:r>
            <a:r>
              <a:rPr lang="en-US" sz="36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9428986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Video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https://</a:t>
            </a:r>
            <a:r>
              <a:rPr lang="en-US" dirty="0" smtClean="0">
                <a:hlinkClick r:id="rId2"/>
              </a:rPr>
              <a:t>youtu.be/Ptmlvtei8hw</a:t>
            </a:r>
            <a:endParaRPr lang="en-US" dirty="0" smtClean="0"/>
          </a:p>
          <a:p>
            <a:endParaRPr lang="en-US" dirty="0"/>
          </a:p>
          <a:p>
            <a:r>
              <a:rPr lang="en-US" dirty="0">
                <a:hlinkClick r:id="rId3"/>
              </a:rPr>
              <a:t>https://</a:t>
            </a:r>
            <a:r>
              <a:rPr lang="en-US" dirty="0" smtClean="0">
                <a:hlinkClick r:id="rId3"/>
              </a:rPr>
              <a:t>youtu.be/IaZ8MtF3C6M</a:t>
            </a:r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>
                <a:hlinkClick r:id="rId4"/>
              </a:rPr>
              <a:t>https://</a:t>
            </a:r>
            <a:r>
              <a:rPr lang="en-US" dirty="0" smtClean="0">
                <a:hlinkClick r:id="rId4"/>
              </a:rPr>
              <a:t>youtu.be/dPKvHrD1eS4</a:t>
            </a:r>
            <a:endParaRPr lang="en-US" dirty="0" smtClean="0"/>
          </a:p>
          <a:p>
            <a:endParaRPr lang="en-US"/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93528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Essential Question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400" dirty="0" smtClean="0"/>
              <a:t>How does osmosis help a cell regulate water levels?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32860252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Osmosis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4800" dirty="0"/>
              <a:t>The diffusion of water across a differentially permeable membrane due to concentration </a:t>
            </a:r>
            <a:r>
              <a:rPr lang="en-US" altLang="en-US" sz="4800" dirty="0" smtClean="0"/>
              <a:t>differences</a:t>
            </a:r>
          </a:p>
          <a:p>
            <a:r>
              <a:rPr lang="en-US" altLang="en-US" sz="4800" dirty="0" smtClean="0"/>
              <a:t>Water moves through the channel protein aquaporin </a:t>
            </a:r>
            <a:endParaRPr lang="en-US" altLang="en-US" sz="4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08992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 vert="horz" lIns="90488" tIns="44450" rIns="90488" bIns="44450" rtlCol="0" anchor="ctr">
            <a:normAutofit/>
          </a:bodyPr>
          <a:lstStyle/>
          <a:p>
            <a:pPr eaLnBrk="1" hangingPunct="1"/>
            <a:r>
              <a:rPr lang="en-US" altLang="en-US" b="1" smtClean="0">
                <a:solidFill>
                  <a:schemeClr val="hlink"/>
                </a:solidFill>
              </a:rPr>
              <a:t>Question:</a:t>
            </a:r>
            <a:br>
              <a:rPr lang="en-US" altLang="en-US" b="1" smtClean="0">
                <a:solidFill>
                  <a:schemeClr val="hlink"/>
                </a:solidFill>
              </a:rPr>
            </a:br>
            <a:r>
              <a:rPr lang="en-US" altLang="en-US" b="1" smtClean="0">
                <a:solidFill>
                  <a:schemeClr val="hlink"/>
                </a:solidFill>
              </a:rPr>
              <a:t>What’s in a Solution?</a:t>
            </a:r>
            <a:endParaRPr lang="en-US" altLang="en-US" b="1" smtClean="0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45649" y="1965960"/>
            <a:ext cx="10500919" cy="3494773"/>
          </a:xfrm>
          <a:noFill/>
        </p:spPr>
        <p:txBody>
          <a:bodyPr vert="horz" lIns="90488" tIns="44450" rIns="90488" bIns="44450" rtlCol="0">
            <a:normAutofit/>
          </a:bodyPr>
          <a:lstStyle/>
          <a:p>
            <a:pPr eaLnBrk="1" hangingPunct="1">
              <a:buFontTx/>
              <a:buNone/>
            </a:pPr>
            <a:r>
              <a:rPr lang="en-US" altLang="en-US" b="1" dirty="0" smtClean="0">
                <a:solidFill>
                  <a:schemeClr val="hlink"/>
                </a:solidFill>
              </a:rPr>
              <a:t>Answer:</a:t>
            </a:r>
          </a:p>
          <a:p>
            <a:pPr eaLnBrk="1" hangingPunct="1">
              <a:buFontTx/>
              <a:buNone/>
            </a:pPr>
            <a:endParaRPr lang="en-US" altLang="en-US" b="1" dirty="0" smtClean="0">
              <a:solidFill>
                <a:schemeClr val="hlink"/>
              </a:solidFill>
            </a:endParaRPr>
          </a:p>
          <a:p>
            <a:pPr eaLnBrk="1" hangingPunct="1"/>
            <a:r>
              <a:rPr lang="en-US" altLang="en-US" sz="4800" b="1" dirty="0" smtClean="0">
                <a:solidFill>
                  <a:schemeClr val="hlink"/>
                </a:solidFill>
              </a:rPr>
              <a:t>solute</a:t>
            </a:r>
            <a:r>
              <a:rPr lang="en-US" altLang="en-US" sz="4800" dirty="0" smtClean="0"/>
              <a:t>	+	</a:t>
            </a:r>
            <a:r>
              <a:rPr lang="en-US" altLang="en-US" sz="4800" b="1" dirty="0" smtClean="0">
                <a:solidFill>
                  <a:srgbClr val="000099"/>
                </a:solidFill>
              </a:rPr>
              <a:t>solvent</a:t>
            </a:r>
            <a:r>
              <a:rPr lang="en-US" altLang="en-US" sz="4800" dirty="0" smtClean="0"/>
              <a:t>	</a:t>
            </a:r>
            <a:r>
              <a:rPr lang="en-US" altLang="en-US" sz="4800" dirty="0" smtClean="0">
                <a:sym typeface="Symbol" panose="05050102010706020507" pitchFamily="18" charset="2"/>
              </a:rPr>
              <a:t></a:t>
            </a:r>
            <a:r>
              <a:rPr lang="en-US" altLang="en-US" sz="4800" dirty="0" smtClean="0"/>
              <a:t>	</a:t>
            </a:r>
            <a:r>
              <a:rPr lang="en-US" altLang="en-US" sz="4800" b="1" dirty="0" smtClean="0">
                <a:solidFill>
                  <a:srgbClr val="800080"/>
                </a:solidFill>
              </a:rPr>
              <a:t>solution</a:t>
            </a:r>
            <a:endParaRPr lang="en-US" altLang="en-US" sz="4800" dirty="0" smtClean="0"/>
          </a:p>
          <a:p>
            <a:pPr eaLnBrk="1" hangingPunct="1">
              <a:buFontTx/>
              <a:buNone/>
            </a:pPr>
            <a:endParaRPr lang="en-US" altLang="en-US" sz="4400" dirty="0"/>
          </a:p>
          <a:p>
            <a:pPr eaLnBrk="1" hangingPunct="1"/>
            <a:r>
              <a:rPr lang="en-US" altLang="en-US" sz="4800" b="1" dirty="0" err="1" smtClean="0">
                <a:solidFill>
                  <a:schemeClr val="hlink"/>
                </a:solidFill>
              </a:rPr>
              <a:t>NaCl</a:t>
            </a:r>
            <a:r>
              <a:rPr lang="en-US" altLang="en-US" sz="4800" dirty="0" smtClean="0"/>
              <a:t>	+	</a:t>
            </a:r>
            <a:r>
              <a:rPr lang="en-US" altLang="en-US" sz="4800" b="1" dirty="0" smtClean="0">
                <a:solidFill>
                  <a:srgbClr val="000099"/>
                </a:solidFill>
              </a:rPr>
              <a:t>H</a:t>
            </a:r>
            <a:r>
              <a:rPr lang="en-US" altLang="en-US" sz="4800" b="1" baseline="-25000" dirty="0" smtClean="0">
                <a:solidFill>
                  <a:srgbClr val="000099"/>
                </a:solidFill>
              </a:rPr>
              <a:t>2</a:t>
            </a:r>
            <a:r>
              <a:rPr lang="en-US" altLang="en-US" sz="4800" b="1" dirty="0" smtClean="0">
                <a:solidFill>
                  <a:srgbClr val="000099"/>
                </a:solidFill>
              </a:rPr>
              <a:t>0</a:t>
            </a:r>
            <a:r>
              <a:rPr lang="en-US" altLang="en-US" sz="4800" dirty="0" smtClean="0"/>
              <a:t>		</a:t>
            </a:r>
            <a:r>
              <a:rPr lang="en-US" altLang="en-US" sz="4800" dirty="0" smtClean="0">
                <a:sym typeface="Symbol" panose="05050102010706020507" pitchFamily="18" charset="2"/>
              </a:rPr>
              <a:t></a:t>
            </a:r>
            <a:r>
              <a:rPr lang="en-US" altLang="en-US" sz="4800" dirty="0" smtClean="0"/>
              <a:t>	</a:t>
            </a:r>
            <a:r>
              <a:rPr lang="en-US" altLang="en-US" sz="4800" b="1" dirty="0" smtClean="0">
                <a:solidFill>
                  <a:srgbClr val="800080"/>
                </a:solidFill>
              </a:rPr>
              <a:t>saltwater</a:t>
            </a:r>
            <a:endParaRPr lang="en-US" altLang="en-US" sz="4800" dirty="0" smtClean="0"/>
          </a:p>
        </p:txBody>
      </p:sp>
    </p:spTree>
    <p:extLst>
      <p:ext uri="{BB962C8B-B14F-4D97-AF65-F5344CB8AC3E}">
        <p14:creationId xmlns:p14="http://schemas.microsoft.com/office/powerpoint/2010/main" val="4068232329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471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471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471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71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106" grpId="0" build="p" autoUpdateAnimBg="0"/>
      <p:bldP spid="47107" grpId="0" build="p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 dirty="0" smtClean="0"/>
              <a:t>TONICITY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43000" y="1965960"/>
            <a:ext cx="8910034" cy="4800600"/>
          </a:xfrm>
        </p:spPr>
        <p:txBody>
          <a:bodyPr/>
          <a:lstStyle/>
          <a:p>
            <a:pPr eaLnBrk="1" hangingPunct="1"/>
            <a:r>
              <a:rPr lang="en-US" altLang="en-US" sz="3600" dirty="0"/>
              <a:t>Refers to the concentration of </a:t>
            </a:r>
            <a:r>
              <a:rPr lang="en-US" altLang="en-US" sz="3600" b="1" u="sng" dirty="0"/>
              <a:t>SOLUTES</a:t>
            </a:r>
          </a:p>
          <a:p>
            <a:pPr eaLnBrk="1" hangingPunct="1"/>
            <a:r>
              <a:rPr lang="en-US" altLang="en-US" sz="3600" dirty="0"/>
              <a:t>Is a</a:t>
            </a:r>
            <a:r>
              <a:rPr lang="en-US" altLang="en-US" sz="3600" b="1" u="sng" dirty="0"/>
              <a:t> RELATIVE </a:t>
            </a:r>
            <a:r>
              <a:rPr lang="en-US" altLang="en-US" sz="3600" dirty="0"/>
              <a:t>term, comparing two different solutions</a:t>
            </a:r>
          </a:p>
          <a:p>
            <a:pPr lvl="2"/>
            <a:r>
              <a:rPr lang="en-US" altLang="en-US" sz="3200" dirty="0"/>
              <a:t>Hypertonic</a:t>
            </a:r>
          </a:p>
          <a:p>
            <a:pPr lvl="2"/>
            <a:r>
              <a:rPr lang="en-US" altLang="en-US" sz="3200" dirty="0"/>
              <a:t>Hypotonic</a:t>
            </a:r>
          </a:p>
          <a:p>
            <a:pPr lvl="2"/>
            <a:r>
              <a:rPr lang="en-US" altLang="en-US" sz="3200" dirty="0"/>
              <a:t>Isotonic</a:t>
            </a:r>
          </a:p>
          <a:p>
            <a:pPr eaLnBrk="1" hangingPunct="1">
              <a:buFontTx/>
              <a:buNone/>
            </a:pPr>
            <a:endParaRPr lang="en-US" altLang="en-US" sz="3600" b="1" u="sng" dirty="0"/>
          </a:p>
        </p:txBody>
      </p:sp>
    </p:spTree>
    <p:extLst>
      <p:ext uri="{BB962C8B-B14F-4D97-AF65-F5344CB8AC3E}">
        <p14:creationId xmlns:p14="http://schemas.microsoft.com/office/powerpoint/2010/main" val="14697976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 vert="horz" lIns="90488" tIns="44450" rIns="90488" bIns="44450" rtlCol="0" anchor="ctr">
            <a:normAutofit/>
          </a:bodyPr>
          <a:lstStyle/>
          <a:p>
            <a:pPr eaLnBrk="1" hangingPunct="1"/>
            <a:r>
              <a:rPr lang="en-US" altLang="en-US" b="1" smtClean="0">
                <a:solidFill>
                  <a:srgbClr val="000099"/>
                </a:solidFill>
              </a:rPr>
              <a:t>Hypertonic</a:t>
            </a:r>
            <a:endParaRPr lang="en-US" altLang="en-US" b="1" smtClean="0"/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52921" y="1699418"/>
            <a:ext cx="3871273" cy="4456683"/>
          </a:xfrm>
          <a:noFill/>
        </p:spPr>
        <p:txBody>
          <a:bodyPr vert="horz" lIns="90488" tIns="44450" rIns="90488" bIns="44450" rtlCol="0">
            <a:noAutofit/>
          </a:bodyPr>
          <a:lstStyle/>
          <a:p>
            <a:pPr eaLnBrk="1" hangingPunct="1"/>
            <a:r>
              <a:rPr lang="en-US" altLang="en-US" sz="2800" dirty="0" smtClean="0"/>
              <a:t>The outside solution has a high concentration of the solute than inside the cell</a:t>
            </a:r>
          </a:p>
          <a:p>
            <a:pPr eaLnBrk="1" hangingPunct="1"/>
            <a:r>
              <a:rPr lang="en-US" altLang="en-US" sz="2800" dirty="0" smtClean="0"/>
              <a:t>Water will move out of the cell</a:t>
            </a:r>
          </a:p>
          <a:p>
            <a:pPr eaLnBrk="1" hangingPunct="1"/>
            <a:r>
              <a:rPr lang="en-US" altLang="en-US" sz="2800" dirty="0" smtClean="0"/>
              <a:t>Cell will shrink or lose mass</a:t>
            </a:r>
          </a:p>
          <a:p>
            <a:pPr eaLnBrk="1" hangingPunct="1"/>
            <a:endParaRPr lang="en-US" altLang="en-US" sz="2800" dirty="0"/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6140132" y="3384551"/>
            <a:ext cx="2281238" cy="2019300"/>
            <a:chOff x="1825" y="2596"/>
            <a:chExt cx="1437" cy="1272"/>
          </a:xfrm>
        </p:grpSpPr>
        <p:sp>
          <p:nvSpPr>
            <p:cNvPr id="24591" name="Oval 5"/>
            <p:cNvSpPr>
              <a:spLocks noChangeArrowheads="1"/>
            </p:cNvSpPr>
            <p:nvPr/>
          </p:nvSpPr>
          <p:spPr bwMode="auto">
            <a:xfrm>
              <a:off x="2020" y="2596"/>
              <a:ext cx="952" cy="904"/>
            </a:xfrm>
            <a:prstGeom prst="ellipse">
              <a:avLst/>
            </a:prstGeom>
            <a:solidFill>
              <a:schemeClr val="hlink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altLang="en-US"/>
            </a:p>
          </p:txBody>
        </p:sp>
        <p:sp>
          <p:nvSpPr>
            <p:cNvPr id="24592" name="Rectangle 6"/>
            <p:cNvSpPr>
              <a:spLocks noChangeArrowheads="1"/>
            </p:cNvSpPr>
            <p:nvPr/>
          </p:nvSpPr>
          <p:spPr bwMode="auto">
            <a:xfrm>
              <a:off x="2064" y="2784"/>
              <a:ext cx="892" cy="28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400" b="1"/>
                <a:t>3% NaCl</a:t>
              </a:r>
            </a:p>
          </p:txBody>
        </p:sp>
        <p:sp>
          <p:nvSpPr>
            <p:cNvPr id="24593" name="Rectangle 7"/>
            <p:cNvSpPr>
              <a:spLocks noChangeArrowheads="1"/>
            </p:cNvSpPr>
            <p:nvPr/>
          </p:nvSpPr>
          <p:spPr bwMode="auto">
            <a:xfrm>
              <a:off x="2055" y="3015"/>
              <a:ext cx="908" cy="2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200" b="1"/>
                <a:t>97% H</a:t>
              </a:r>
              <a:r>
                <a:rPr lang="en-US" altLang="en-US" sz="2200" b="1" baseline="-25000"/>
                <a:t>2</a:t>
              </a:r>
              <a:r>
                <a:rPr lang="en-US" altLang="en-US" sz="2200" b="1"/>
                <a:t>O</a:t>
              </a:r>
            </a:p>
          </p:txBody>
        </p:sp>
        <p:sp>
          <p:nvSpPr>
            <p:cNvPr id="24594" name="Rectangle 8"/>
            <p:cNvSpPr>
              <a:spLocks noChangeArrowheads="1"/>
            </p:cNvSpPr>
            <p:nvPr/>
          </p:nvSpPr>
          <p:spPr bwMode="auto">
            <a:xfrm>
              <a:off x="1825" y="3591"/>
              <a:ext cx="1437" cy="27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300" b="1"/>
                <a:t>Red Blood Cell</a:t>
              </a:r>
            </a:p>
          </p:txBody>
        </p:sp>
      </p:grpSp>
      <p:grpSp>
        <p:nvGrpSpPr>
          <p:cNvPr id="3" name="Group 9"/>
          <p:cNvGrpSpPr>
            <a:grpSpLocks/>
          </p:cNvGrpSpPr>
          <p:nvPr/>
        </p:nvGrpSpPr>
        <p:grpSpPr bwMode="auto">
          <a:xfrm>
            <a:off x="5911532" y="2876551"/>
            <a:ext cx="5106988" cy="2814638"/>
            <a:chOff x="1536" y="2176"/>
            <a:chExt cx="3217" cy="1773"/>
          </a:xfrm>
        </p:grpSpPr>
        <p:sp>
          <p:nvSpPr>
            <p:cNvPr id="24586" name="Oval 10"/>
            <p:cNvSpPr>
              <a:spLocks noChangeArrowheads="1"/>
            </p:cNvSpPr>
            <p:nvPr/>
          </p:nvSpPr>
          <p:spPr bwMode="auto">
            <a:xfrm>
              <a:off x="1552" y="2176"/>
              <a:ext cx="3088" cy="256"/>
            </a:xfrm>
            <a:prstGeom prst="ellipse">
              <a:avLst/>
            </a:prstGeom>
            <a:solidFill>
              <a:schemeClr val="accent1"/>
            </a:solidFill>
            <a:ln w="508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altLang="en-US"/>
            </a:p>
          </p:txBody>
        </p:sp>
        <p:sp>
          <p:nvSpPr>
            <p:cNvPr id="24587" name="Freeform 11"/>
            <p:cNvSpPr>
              <a:spLocks/>
            </p:cNvSpPr>
            <p:nvPr/>
          </p:nvSpPr>
          <p:spPr bwMode="auto">
            <a:xfrm>
              <a:off x="1536" y="2304"/>
              <a:ext cx="3217" cy="1645"/>
            </a:xfrm>
            <a:custGeom>
              <a:avLst/>
              <a:gdLst>
                <a:gd name="T0" fmla="*/ 12 w 3217"/>
                <a:gd name="T1" fmla="*/ 108 h 1645"/>
                <a:gd name="T2" fmla="*/ 12 w 3217"/>
                <a:gd name="T3" fmla="*/ 312 h 1645"/>
                <a:gd name="T4" fmla="*/ 24 w 3217"/>
                <a:gd name="T5" fmla="*/ 432 h 1645"/>
                <a:gd name="T6" fmla="*/ 24 w 3217"/>
                <a:gd name="T7" fmla="*/ 540 h 1645"/>
                <a:gd name="T8" fmla="*/ 24 w 3217"/>
                <a:gd name="T9" fmla="*/ 648 h 1645"/>
                <a:gd name="T10" fmla="*/ 24 w 3217"/>
                <a:gd name="T11" fmla="*/ 756 h 1645"/>
                <a:gd name="T12" fmla="*/ 24 w 3217"/>
                <a:gd name="T13" fmla="*/ 864 h 1645"/>
                <a:gd name="T14" fmla="*/ 24 w 3217"/>
                <a:gd name="T15" fmla="*/ 972 h 1645"/>
                <a:gd name="T16" fmla="*/ 24 w 3217"/>
                <a:gd name="T17" fmla="*/ 1080 h 1645"/>
                <a:gd name="T18" fmla="*/ 24 w 3217"/>
                <a:gd name="T19" fmla="*/ 1200 h 1645"/>
                <a:gd name="T20" fmla="*/ 24 w 3217"/>
                <a:gd name="T21" fmla="*/ 1356 h 1645"/>
                <a:gd name="T22" fmla="*/ 24 w 3217"/>
                <a:gd name="T23" fmla="*/ 1476 h 1645"/>
                <a:gd name="T24" fmla="*/ 96 w 3217"/>
                <a:gd name="T25" fmla="*/ 1584 h 1645"/>
                <a:gd name="T26" fmla="*/ 348 w 3217"/>
                <a:gd name="T27" fmla="*/ 1608 h 1645"/>
                <a:gd name="T28" fmla="*/ 516 w 3217"/>
                <a:gd name="T29" fmla="*/ 1644 h 1645"/>
                <a:gd name="T30" fmla="*/ 684 w 3217"/>
                <a:gd name="T31" fmla="*/ 1644 h 1645"/>
                <a:gd name="T32" fmla="*/ 876 w 3217"/>
                <a:gd name="T33" fmla="*/ 1632 h 1645"/>
                <a:gd name="T34" fmla="*/ 1068 w 3217"/>
                <a:gd name="T35" fmla="*/ 1644 h 1645"/>
                <a:gd name="T36" fmla="*/ 1224 w 3217"/>
                <a:gd name="T37" fmla="*/ 1644 h 1645"/>
                <a:gd name="T38" fmla="*/ 1404 w 3217"/>
                <a:gd name="T39" fmla="*/ 1644 h 1645"/>
                <a:gd name="T40" fmla="*/ 1632 w 3217"/>
                <a:gd name="T41" fmla="*/ 1644 h 1645"/>
                <a:gd name="T42" fmla="*/ 1872 w 3217"/>
                <a:gd name="T43" fmla="*/ 1644 h 1645"/>
                <a:gd name="T44" fmla="*/ 1992 w 3217"/>
                <a:gd name="T45" fmla="*/ 1644 h 1645"/>
                <a:gd name="T46" fmla="*/ 2136 w 3217"/>
                <a:gd name="T47" fmla="*/ 1644 h 1645"/>
                <a:gd name="T48" fmla="*/ 2304 w 3217"/>
                <a:gd name="T49" fmla="*/ 1644 h 1645"/>
                <a:gd name="T50" fmla="*/ 2424 w 3217"/>
                <a:gd name="T51" fmla="*/ 1644 h 1645"/>
                <a:gd name="T52" fmla="*/ 2544 w 3217"/>
                <a:gd name="T53" fmla="*/ 1620 h 1645"/>
                <a:gd name="T54" fmla="*/ 2652 w 3217"/>
                <a:gd name="T55" fmla="*/ 1620 h 1645"/>
                <a:gd name="T56" fmla="*/ 2760 w 3217"/>
                <a:gd name="T57" fmla="*/ 1608 h 1645"/>
                <a:gd name="T58" fmla="*/ 2868 w 3217"/>
                <a:gd name="T59" fmla="*/ 1608 h 1645"/>
                <a:gd name="T60" fmla="*/ 2976 w 3217"/>
                <a:gd name="T61" fmla="*/ 1608 h 1645"/>
                <a:gd name="T62" fmla="*/ 3084 w 3217"/>
                <a:gd name="T63" fmla="*/ 1584 h 1645"/>
                <a:gd name="T64" fmla="*/ 3180 w 3217"/>
                <a:gd name="T65" fmla="*/ 1488 h 1645"/>
                <a:gd name="T66" fmla="*/ 3216 w 3217"/>
                <a:gd name="T67" fmla="*/ 1368 h 1645"/>
                <a:gd name="T68" fmla="*/ 3216 w 3217"/>
                <a:gd name="T69" fmla="*/ 1260 h 1645"/>
                <a:gd name="T70" fmla="*/ 3216 w 3217"/>
                <a:gd name="T71" fmla="*/ 1152 h 1645"/>
                <a:gd name="T72" fmla="*/ 3204 w 3217"/>
                <a:gd name="T73" fmla="*/ 1032 h 1645"/>
                <a:gd name="T74" fmla="*/ 3192 w 3217"/>
                <a:gd name="T75" fmla="*/ 924 h 1645"/>
                <a:gd name="T76" fmla="*/ 3180 w 3217"/>
                <a:gd name="T77" fmla="*/ 816 h 1645"/>
                <a:gd name="T78" fmla="*/ 3180 w 3217"/>
                <a:gd name="T79" fmla="*/ 708 h 1645"/>
                <a:gd name="T80" fmla="*/ 3156 w 3217"/>
                <a:gd name="T81" fmla="*/ 600 h 1645"/>
                <a:gd name="T82" fmla="*/ 3156 w 3217"/>
                <a:gd name="T83" fmla="*/ 492 h 1645"/>
                <a:gd name="T84" fmla="*/ 3156 w 3217"/>
                <a:gd name="T85" fmla="*/ 384 h 1645"/>
                <a:gd name="T86" fmla="*/ 3156 w 3217"/>
                <a:gd name="T87" fmla="*/ 264 h 1645"/>
                <a:gd name="T88" fmla="*/ 3144 w 3217"/>
                <a:gd name="T89" fmla="*/ 156 h 1645"/>
                <a:gd name="T90" fmla="*/ 3144 w 3217"/>
                <a:gd name="T91" fmla="*/ 48 h 1645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w 3217"/>
                <a:gd name="T139" fmla="*/ 0 h 1645"/>
                <a:gd name="T140" fmla="*/ 3217 w 3217"/>
                <a:gd name="T141" fmla="*/ 1645 h 1645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T138" t="T139" r="T140" b="T141"/>
              <a:pathLst>
                <a:path w="3217" h="1645">
                  <a:moveTo>
                    <a:pt x="0" y="0"/>
                  </a:moveTo>
                  <a:lnTo>
                    <a:pt x="12" y="36"/>
                  </a:lnTo>
                  <a:lnTo>
                    <a:pt x="12" y="108"/>
                  </a:lnTo>
                  <a:lnTo>
                    <a:pt x="12" y="204"/>
                  </a:lnTo>
                  <a:lnTo>
                    <a:pt x="12" y="276"/>
                  </a:lnTo>
                  <a:lnTo>
                    <a:pt x="12" y="312"/>
                  </a:lnTo>
                  <a:lnTo>
                    <a:pt x="12" y="360"/>
                  </a:lnTo>
                  <a:lnTo>
                    <a:pt x="24" y="396"/>
                  </a:lnTo>
                  <a:lnTo>
                    <a:pt x="24" y="432"/>
                  </a:lnTo>
                  <a:lnTo>
                    <a:pt x="24" y="468"/>
                  </a:lnTo>
                  <a:lnTo>
                    <a:pt x="24" y="504"/>
                  </a:lnTo>
                  <a:lnTo>
                    <a:pt x="24" y="540"/>
                  </a:lnTo>
                  <a:lnTo>
                    <a:pt x="24" y="576"/>
                  </a:lnTo>
                  <a:lnTo>
                    <a:pt x="24" y="612"/>
                  </a:lnTo>
                  <a:lnTo>
                    <a:pt x="24" y="648"/>
                  </a:lnTo>
                  <a:lnTo>
                    <a:pt x="24" y="684"/>
                  </a:lnTo>
                  <a:lnTo>
                    <a:pt x="24" y="720"/>
                  </a:lnTo>
                  <a:lnTo>
                    <a:pt x="24" y="756"/>
                  </a:lnTo>
                  <a:lnTo>
                    <a:pt x="24" y="792"/>
                  </a:lnTo>
                  <a:lnTo>
                    <a:pt x="24" y="828"/>
                  </a:lnTo>
                  <a:lnTo>
                    <a:pt x="24" y="864"/>
                  </a:lnTo>
                  <a:lnTo>
                    <a:pt x="24" y="900"/>
                  </a:lnTo>
                  <a:lnTo>
                    <a:pt x="24" y="936"/>
                  </a:lnTo>
                  <a:lnTo>
                    <a:pt x="24" y="972"/>
                  </a:lnTo>
                  <a:lnTo>
                    <a:pt x="24" y="1008"/>
                  </a:lnTo>
                  <a:lnTo>
                    <a:pt x="24" y="1044"/>
                  </a:lnTo>
                  <a:lnTo>
                    <a:pt x="24" y="1080"/>
                  </a:lnTo>
                  <a:lnTo>
                    <a:pt x="24" y="1116"/>
                  </a:lnTo>
                  <a:lnTo>
                    <a:pt x="24" y="1152"/>
                  </a:lnTo>
                  <a:lnTo>
                    <a:pt x="24" y="1200"/>
                  </a:lnTo>
                  <a:lnTo>
                    <a:pt x="24" y="1236"/>
                  </a:lnTo>
                  <a:lnTo>
                    <a:pt x="24" y="1308"/>
                  </a:lnTo>
                  <a:lnTo>
                    <a:pt x="24" y="1356"/>
                  </a:lnTo>
                  <a:lnTo>
                    <a:pt x="24" y="1392"/>
                  </a:lnTo>
                  <a:lnTo>
                    <a:pt x="24" y="1428"/>
                  </a:lnTo>
                  <a:lnTo>
                    <a:pt x="24" y="1476"/>
                  </a:lnTo>
                  <a:lnTo>
                    <a:pt x="36" y="1524"/>
                  </a:lnTo>
                  <a:lnTo>
                    <a:pt x="60" y="1560"/>
                  </a:lnTo>
                  <a:lnTo>
                    <a:pt x="96" y="1584"/>
                  </a:lnTo>
                  <a:lnTo>
                    <a:pt x="180" y="1596"/>
                  </a:lnTo>
                  <a:lnTo>
                    <a:pt x="252" y="1596"/>
                  </a:lnTo>
                  <a:lnTo>
                    <a:pt x="348" y="1608"/>
                  </a:lnTo>
                  <a:lnTo>
                    <a:pt x="396" y="1620"/>
                  </a:lnTo>
                  <a:lnTo>
                    <a:pt x="444" y="1632"/>
                  </a:lnTo>
                  <a:lnTo>
                    <a:pt x="516" y="1644"/>
                  </a:lnTo>
                  <a:lnTo>
                    <a:pt x="564" y="1644"/>
                  </a:lnTo>
                  <a:lnTo>
                    <a:pt x="612" y="1644"/>
                  </a:lnTo>
                  <a:lnTo>
                    <a:pt x="684" y="1644"/>
                  </a:lnTo>
                  <a:lnTo>
                    <a:pt x="780" y="1644"/>
                  </a:lnTo>
                  <a:lnTo>
                    <a:pt x="828" y="1644"/>
                  </a:lnTo>
                  <a:lnTo>
                    <a:pt x="876" y="1632"/>
                  </a:lnTo>
                  <a:lnTo>
                    <a:pt x="924" y="1632"/>
                  </a:lnTo>
                  <a:lnTo>
                    <a:pt x="996" y="1632"/>
                  </a:lnTo>
                  <a:lnTo>
                    <a:pt x="1068" y="1644"/>
                  </a:lnTo>
                  <a:lnTo>
                    <a:pt x="1140" y="1644"/>
                  </a:lnTo>
                  <a:lnTo>
                    <a:pt x="1188" y="1644"/>
                  </a:lnTo>
                  <a:lnTo>
                    <a:pt x="1224" y="1644"/>
                  </a:lnTo>
                  <a:lnTo>
                    <a:pt x="1320" y="1644"/>
                  </a:lnTo>
                  <a:lnTo>
                    <a:pt x="1368" y="1644"/>
                  </a:lnTo>
                  <a:lnTo>
                    <a:pt x="1404" y="1644"/>
                  </a:lnTo>
                  <a:lnTo>
                    <a:pt x="1500" y="1644"/>
                  </a:lnTo>
                  <a:lnTo>
                    <a:pt x="1596" y="1644"/>
                  </a:lnTo>
                  <a:lnTo>
                    <a:pt x="1632" y="1644"/>
                  </a:lnTo>
                  <a:lnTo>
                    <a:pt x="1704" y="1644"/>
                  </a:lnTo>
                  <a:lnTo>
                    <a:pt x="1800" y="1644"/>
                  </a:lnTo>
                  <a:lnTo>
                    <a:pt x="1872" y="1644"/>
                  </a:lnTo>
                  <a:lnTo>
                    <a:pt x="1908" y="1644"/>
                  </a:lnTo>
                  <a:lnTo>
                    <a:pt x="1944" y="1644"/>
                  </a:lnTo>
                  <a:lnTo>
                    <a:pt x="1992" y="1644"/>
                  </a:lnTo>
                  <a:lnTo>
                    <a:pt x="2040" y="1644"/>
                  </a:lnTo>
                  <a:lnTo>
                    <a:pt x="2088" y="1644"/>
                  </a:lnTo>
                  <a:lnTo>
                    <a:pt x="2136" y="1644"/>
                  </a:lnTo>
                  <a:lnTo>
                    <a:pt x="2184" y="1644"/>
                  </a:lnTo>
                  <a:lnTo>
                    <a:pt x="2256" y="1644"/>
                  </a:lnTo>
                  <a:lnTo>
                    <a:pt x="2304" y="1644"/>
                  </a:lnTo>
                  <a:lnTo>
                    <a:pt x="2352" y="1644"/>
                  </a:lnTo>
                  <a:lnTo>
                    <a:pt x="2388" y="1644"/>
                  </a:lnTo>
                  <a:lnTo>
                    <a:pt x="2424" y="1644"/>
                  </a:lnTo>
                  <a:lnTo>
                    <a:pt x="2460" y="1632"/>
                  </a:lnTo>
                  <a:lnTo>
                    <a:pt x="2508" y="1632"/>
                  </a:lnTo>
                  <a:lnTo>
                    <a:pt x="2544" y="1620"/>
                  </a:lnTo>
                  <a:lnTo>
                    <a:pt x="2580" y="1620"/>
                  </a:lnTo>
                  <a:lnTo>
                    <a:pt x="2616" y="1620"/>
                  </a:lnTo>
                  <a:lnTo>
                    <a:pt x="2652" y="1620"/>
                  </a:lnTo>
                  <a:lnTo>
                    <a:pt x="2688" y="1620"/>
                  </a:lnTo>
                  <a:lnTo>
                    <a:pt x="2724" y="1608"/>
                  </a:lnTo>
                  <a:lnTo>
                    <a:pt x="2760" y="1608"/>
                  </a:lnTo>
                  <a:lnTo>
                    <a:pt x="2796" y="1608"/>
                  </a:lnTo>
                  <a:lnTo>
                    <a:pt x="2832" y="1608"/>
                  </a:lnTo>
                  <a:lnTo>
                    <a:pt x="2868" y="1608"/>
                  </a:lnTo>
                  <a:lnTo>
                    <a:pt x="2904" y="1608"/>
                  </a:lnTo>
                  <a:lnTo>
                    <a:pt x="2940" y="1608"/>
                  </a:lnTo>
                  <a:lnTo>
                    <a:pt x="2976" y="1608"/>
                  </a:lnTo>
                  <a:lnTo>
                    <a:pt x="3012" y="1608"/>
                  </a:lnTo>
                  <a:lnTo>
                    <a:pt x="3048" y="1596"/>
                  </a:lnTo>
                  <a:lnTo>
                    <a:pt x="3084" y="1584"/>
                  </a:lnTo>
                  <a:lnTo>
                    <a:pt x="3120" y="1560"/>
                  </a:lnTo>
                  <a:lnTo>
                    <a:pt x="3144" y="1524"/>
                  </a:lnTo>
                  <a:lnTo>
                    <a:pt x="3180" y="1488"/>
                  </a:lnTo>
                  <a:lnTo>
                    <a:pt x="3192" y="1452"/>
                  </a:lnTo>
                  <a:lnTo>
                    <a:pt x="3204" y="1416"/>
                  </a:lnTo>
                  <a:lnTo>
                    <a:pt x="3216" y="1368"/>
                  </a:lnTo>
                  <a:lnTo>
                    <a:pt x="3216" y="1332"/>
                  </a:lnTo>
                  <a:lnTo>
                    <a:pt x="3216" y="1296"/>
                  </a:lnTo>
                  <a:lnTo>
                    <a:pt x="3216" y="1260"/>
                  </a:lnTo>
                  <a:lnTo>
                    <a:pt x="3216" y="1224"/>
                  </a:lnTo>
                  <a:lnTo>
                    <a:pt x="3216" y="1188"/>
                  </a:lnTo>
                  <a:lnTo>
                    <a:pt x="3216" y="1152"/>
                  </a:lnTo>
                  <a:lnTo>
                    <a:pt x="3216" y="1104"/>
                  </a:lnTo>
                  <a:lnTo>
                    <a:pt x="3204" y="1068"/>
                  </a:lnTo>
                  <a:lnTo>
                    <a:pt x="3204" y="1032"/>
                  </a:lnTo>
                  <a:lnTo>
                    <a:pt x="3204" y="996"/>
                  </a:lnTo>
                  <a:lnTo>
                    <a:pt x="3192" y="960"/>
                  </a:lnTo>
                  <a:lnTo>
                    <a:pt x="3192" y="924"/>
                  </a:lnTo>
                  <a:lnTo>
                    <a:pt x="3192" y="888"/>
                  </a:lnTo>
                  <a:lnTo>
                    <a:pt x="3192" y="852"/>
                  </a:lnTo>
                  <a:lnTo>
                    <a:pt x="3180" y="816"/>
                  </a:lnTo>
                  <a:lnTo>
                    <a:pt x="3180" y="780"/>
                  </a:lnTo>
                  <a:lnTo>
                    <a:pt x="3180" y="744"/>
                  </a:lnTo>
                  <a:lnTo>
                    <a:pt x="3180" y="708"/>
                  </a:lnTo>
                  <a:lnTo>
                    <a:pt x="3180" y="672"/>
                  </a:lnTo>
                  <a:lnTo>
                    <a:pt x="3168" y="636"/>
                  </a:lnTo>
                  <a:lnTo>
                    <a:pt x="3156" y="600"/>
                  </a:lnTo>
                  <a:lnTo>
                    <a:pt x="3156" y="564"/>
                  </a:lnTo>
                  <a:lnTo>
                    <a:pt x="3156" y="528"/>
                  </a:lnTo>
                  <a:lnTo>
                    <a:pt x="3156" y="492"/>
                  </a:lnTo>
                  <a:lnTo>
                    <a:pt x="3156" y="456"/>
                  </a:lnTo>
                  <a:lnTo>
                    <a:pt x="3156" y="420"/>
                  </a:lnTo>
                  <a:lnTo>
                    <a:pt x="3156" y="384"/>
                  </a:lnTo>
                  <a:lnTo>
                    <a:pt x="3156" y="348"/>
                  </a:lnTo>
                  <a:lnTo>
                    <a:pt x="3156" y="312"/>
                  </a:lnTo>
                  <a:lnTo>
                    <a:pt x="3156" y="264"/>
                  </a:lnTo>
                  <a:lnTo>
                    <a:pt x="3144" y="228"/>
                  </a:lnTo>
                  <a:lnTo>
                    <a:pt x="3144" y="192"/>
                  </a:lnTo>
                  <a:lnTo>
                    <a:pt x="3144" y="156"/>
                  </a:lnTo>
                  <a:lnTo>
                    <a:pt x="3144" y="120"/>
                  </a:lnTo>
                  <a:lnTo>
                    <a:pt x="3144" y="84"/>
                  </a:lnTo>
                  <a:lnTo>
                    <a:pt x="3144" y="48"/>
                  </a:lnTo>
                  <a:lnTo>
                    <a:pt x="3144" y="12"/>
                  </a:lnTo>
                </a:path>
              </a:pathLst>
            </a:custGeom>
            <a:noFill/>
            <a:ln w="50800" cap="rnd" cmpd="sng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4588" name="Rectangle 12"/>
            <p:cNvSpPr>
              <a:spLocks noChangeArrowheads="1"/>
            </p:cNvSpPr>
            <p:nvPr/>
          </p:nvSpPr>
          <p:spPr bwMode="auto">
            <a:xfrm>
              <a:off x="3600" y="2976"/>
              <a:ext cx="892" cy="28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400" b="1"/>
                <a:t>5% NaCl</a:t>
              </a:r>
            </a:p>
          </p:txBody>
        </p:sp>
        <p:sp>
          <p:nvSpPr>
            <p:cNvPr id="24589" name="Rectangle 13"/>
            <p:cNvSpPr>
              <a:spLocks noChangeArrowheads="1"/>
            </p:cNvSpPr>
            <p:nvPr/>
          </p:nvSpPr>
          <p:spPr bwMode="auto">
            <a:xfrm>
              <a:off x="3552" y="3264"/>
              <a:ext cx="920" cy="28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400" b="1" dirty="0"/>
                <a:t>95% H</a:t>
              </a:r>
              <a:r>
                <a:rPr lang="en-US" altLang="en-US" sz="2400" b="1" baseline="-25000" dirty="0"/>
                <a:t>2</a:t>
              </a:r>
              <a:r>
                <a:rPr lang="en-US" altLang="en-US" sz="2400" b="1" dirty="0"/>
                <a:t>O</a:t>
              </a:r>
            </a:p>
          </p:txBody>
        </p:sp>
        <p:sp>
          <p:nvSpPr>
            <p:cNvPr id="51214" name="Text Box 14"/>
            <p:cNvSpPr txBox="1">
              <a:spLocks noChangeArrowheads="1"/>
            </p:cNvSpPr>
            <p:nvPr/>
          </p:nvSpPr>
          <p:spPr bwMode="auto">
            <a:xfrm>
              <a:off x="3600" y="2688"/>
              <a:ext cx="861" cy="28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eaLnBrk="0" hangingPunct="0">
                <a:defRPr/>
              </a:pPr>
              <a:r>
                <a:rPr lang="en-US" sz="2400" b="1" dirty="0">
                  <a:solidFill>
                    <a:srgbClr val="80008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Arial" charset="0"/>
                </a:rPr>
                <a:t>solution</a:t>
              </a:r>
              <a:endParaRPr lang="en-US" sz="2400" b="1" dirty="0">
                <a:latin typeface="Arial" charset="0"/>
              </a:endParaRPr>
            </a:p>
          </p:txBody>
        </p:sp>
      </p:grpSp>
      <p:grpSp>
        <p:nvGrpSpPr>
          <p:cNvPr id="4" name="Group 15"/>
          <p:cNvGrpSpPr>
            <a:grpSpLocks/>
          </p:cNvGrpSpPr>
          <p:nvPr/>
        </p:nvGrpSpPr>
        <p:grpSpPr bwMode="auto">
          <a:xfrm>
            <a:off x="7206932" y="3613151"/>
            <a:ext cx="1143000" cy="990600"/>
            <a:chOff x="2352" y="2640"/>
            <a:chExt cx="720" cy="624"/>
          </a:xfrm>
        </p:grpSpPr>
        <p:sp>
          <p:nvSpPr>
            <p:cNvPr id="24584" name="Line 16"/>
            <p:cNvSpPr>
              <a:spLocks noChangeShapeType="1"/>
            </p:cNvSpPr>
            <p:nvPr/>
          </p:nvSpPr>
          <p:spPr bwMode="auto">
            <a:xfrm>
              <a:off x="2352" y="3264"/>
              <a:ext cx="672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85" name="Line 17"/>
            <p:cNvSpPr>
              <a:spLocks noChangeShapeType="1"/>
            </p:cNvSpPr>
            <p:nvPr/>
          </p:nvSpPr>
          <p:spPr bwMode="auto">
            <a:xfrm>
              <a:off x="2400" y="2640"/>
              <a:ext cx="672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282794002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12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512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512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512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3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3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02" grpId="0" build="p" autoUpdateAnimBg="0"/>
      <p:bldP spid="51203" grpId="0" build="p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 vert="horz" lIns="90488" tIns="44450" rIns="90488" bIns="44450" rtlCol="0" anchor="ctr">
            <a:normAutofit/>
          </a:bodyPr>
          <a:lstStyle/>
          <a:p>
            <a:pPr eaLnBrk="1" hangingPunct="1"/>
            <a:r>
              <a:rPr lang="en-US" altLang="en-US" b="1" smtClean="0">
                <a:solidFill>
                  <a:srgbClr val="000099"/>
                </a:solidFill>
              </a:rPr>
              <a:t>Hypotonic</a:t>
            </a:r>
            <a:endParaRPr lang="en-US" altLang="en-US" b="1" smtClean="0"/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43001" y="1981200"/>
            <a:ext cx="5110072" cy="3968839"/>
          </a:xfrm>
          <a:noFill/>
        </p:spPr>
        <p:txBody>
          <a:bodyPr vert="horz" lIns="90488" tIns="44450" rIns="90488" bIns="44450" rtlCol="0">
            <a:normAutofit/>
          </a:bodyPr>
          <a:lstStyle/>
          <a:p>
            <a:r>
              <a:rPr lang="en-US" altLang="en-US" sz="2800" dirty="0"/>
              <a:t>The outside solution has a </a:t>
            </a:r>
            <a:r>
              <a:rPr lang="en-US" altLang="en-US" sz="2800" dirty="0" smtClean="0"/>
              <a:t>low concentration </a:t>
            </a:r>
            <a:r>
              <a:rPr lang="en-US" altLang="en-US" sz="2800" dirty="0"/>
              <a:t>of the solute than inside the cell</a:t>
            </a:r>
          </a:p>
          <a:p>
            <a:r>
              <a:rPr lang="en-US" altLang="en-US" sz="2800" dirty="0"/>
              <a:t>Water will move </a:t>
            </a:r>
            <a:r>
              <a:rPr lang="en-US" altLang="en-US" sz="2800" dirty="0" smtClean="0"/>
              <a:t>into </a:t>
            </a:r>
            <a:r>
              <a:rPr lang="en-US" altLang="en-US" sz="2800" dirty="0"/>
              <a:t>the cell</a:t>
            </a:r>
          </a:p>
          <a:p>
            <a:r>
              <a:rPr lang="en-US" altLang="en-US" sz="2800" dirty="0"/>
              <a:t>Cell will </a:t>
            </a:r>
            <a:r>
              <a:rPr lang="en-US" altLang="en-US" sz="2800" dirty="0" smtClean="0"/>
              <a:t>swell or gain mass</a:t>
            </a:r>
            <a:endParaRPr lang="en-US" altLang="en-US" sz="2800" dirty="0"/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6699161" y="2944970"/>
            <a:ext cx="2738438" cy="1982788"/>
            <a:chOff x="1824" y="2496"/>
            <a:chExt cx="1725" cy="1249"/>
          </a:xfrm>
        </p:grpSpPr>
        <p:sp>
          <p:nvSpPr>
            <p:cNvPr id="25615" name="Oval 5"/>
            <p:cNvSpPr>
              <a:spLocks noChangeArrowheads="1"/>
            </p:cNvSpPr>
            <p:nvPr/>
          </p:nvSpPr>
          <p:spPr bwMode="auto">
            <a:xfrm>
              <a:off x="2067" y="2496"/>
              <a:ext cx="952" cy="904"/>
            </a:xfrm>
            <a:prstGeom prst="ellipse">
              <a:avLst/>
            </a:prstGeom>
            <a:solidFill>
              <a:schemeClr val="hlink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altLang="en-US"/>
            </a:p>
          </p:txBody>
        </p:sp>
        <p:sp>
          <p:nvSpPr>
            <p:cNvPr id="25616" name="Rectangle 6"/>
            <p:cNvSpPr>
              <a:spLocks noChangeArrowheads="1"/>
            </p:cNvSpPr>
            <p:nvPr/>
          </p:nvSpPr>
          <p:spPr bwMode="auto">
            <a:xfrm>
              <a:off x="2198" y="2675"/>
              <a:ext cx="698" cy="28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400" b="1"/>
                <a:t>3% Na</a:t>
              </a:r>
            </a:p>
          </p:txBody>
        </p:sp>
        <p:sp>
          <p:nvSpPr>
            <p:cNvPr id="25617" name="Rectangle 7"/>
            <p:cNvSpPr>
              <a:spLocks noChangeArrowheads="1"/>
            </p:cNvSpPr>
            <p:nvPr/>
          </p:nvSpPr>
          <p:spPr bwMode="auto">
            <a:xfrm>
              <a:off x="2102" y="2915"/>
              <a:ext cx="908" cy="2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200" b="1"/>
                <a:t>97% H</a:t>
              </a:r>
              <a:r>
                <a:rPr lang="en-US" altLang="en-US" sz="2200" b="1" baseline="-25000"/>
                <a:t>2</a:t>
              </a:r>
              <a:r>
                <a:rPr lang="en-US" altLang="en-US" sz="2200" b="1"/>
                <a:t>O</a:t>
              </a:r>
            </a:p>
          </p:txBody>
        </p:sp>
        <p:sp>
          <p:nvSpPr>
            <p:cNvPr id="25618" name="Rectangle 8"/>
            <p:cNvSpPr>
              <a:spLocks noChangeArrowheads="1"/>
            </p:cNvSpPr>
            <p:nvPr/>
          </p:nvSpPr>
          <p:spPr bwMode="auto">
            <a:xfrm>
              <a:off x="1824" y="3456"/>
              <a:ext cx="1725" cy="28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400" b="1"/>
                <a:t>Red Blood Cell</a:t>
              </a:r>
            </a:p>
          </p:txBody>
        </p:sp>
      </p:grpSp>
      <p:grpSp>
        <p:nvGrpSpPr>
          <p:cNvPr id="3" name="Group 9"/>
          <p:cNvGrpSpPr>
            <a:grpSpLocks/>
          </p:cNvGrpSpPr>
          <p:nvPr/>
        </p:nvGrpSpPr>
        <p:grpSpPr bwMode="auto">
          <a:xfrm>
            <a:off x="6394361" y="2360769"/>
            <a:ext cx="5106988" cy="2814638"/>
            <a:chOff x="1632" y="2128"/>
            <a:chExt cx="3217" cy="1773"/>
          </a:xfrm>
        </p:grpSpPr>
        <p:sp>
          <p:nvSpPr>
            <p:cNvPr id="25610" name="Oval 10"/>
            <p:cNvSpPr>
              <a:spLocks noChangeArrowheads="1"/>
            </p:cNvSpPr>
            <p:nvPr/>
          </p:nvSpPr>
          <p:spPr bwMode="auto">
            <a:xfrm>
              <a:off x="1648" y="2128"/>
              <a:ext cx="3088" cy="256"/>
            </a:xfrm>
            <a:prstGeom prst="ellipse">
              <a:avLst/>
            </a:prstGeom>
            <a:solidFill>
              <a:schemeClr val="accent1"/>
            </a:solidFill>
            <a:ln w="508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altLang="en-US"/>
            </a:p>
          </p:txBody>
        </p:sp>
        <p:sp>
          <p:nvSpPr>
            <p:cNvPr id="25611" name="Freeform 11"/>
            <p:cNvSpPr>
              <a:spLocks/>
            </p:cNvSpPr>
            <p:nvPr/>
          </p:nvSpPr>
          <p:spPr bwMode="auto">
            <a:xfrm>
              <a:off x="1632" y="2256"/>
              <a:ext cx="3217" cy="1645"/>
            </a:xfrm>
            <a:custGeom>
              <a:avLst/>
              <a:gdLst>
                <a:gd name="T0" fmla="*/ 12 w 3217"/>
                <a:gd name="T1" fmla="*/ 108 h 1645"/>
                <a:gd name="T2" fmla="*/ 12 w 3217"/>
                <a:gd name="T3" fmla="*/ 312 h 1645"/>
                <a:gd name="T4" fmla="*/ 24 w 3217"/>
                <a:gd name="T5" fmla="*/ 432 h 1645"/>
                <a:gd name="T6" fmla="*/ 24 w 3217"/>
                <a:gd name="T7" fmla="*/ 540 h 1645"/>
                <a:gd name="T8" fmla="*/ 24 w 3217"/>
                <a:gd name="T9" fmla="*/ 648 h 1645"/>
                <a:gd name="T10" fmla="*/ 24 w 3217"/>
                <a:gd name="T11" fmla="*/ 756 h 1645"/>
                <a:gd name="T12" fmla="*/ 24 w 3217"/>
                <a:gd name="T13" fmla="*/ 864 h 1645"/>
                <a:gd name="T14" fmla="*/ 24 w 3217"/>
                <a:gd name="T15" fmla="*/ 972 h 1645"/>
                <a:gd name="T16" fmla="*/ 24 w 3217"/>
                <a:gd name="T17" fmla="*/ 1080 h 1645"/>
                <a:gd name="T18" fmla="*/ 24 w 3217"/>
                <a:gd name="T19" fmla="*/ 1200 h 1645"/>
                <a:gd name="T20" fmla="*/ 24 w 3217"/>
                <a:gd name="T21" fmla="*/ 1356 h 1645"/>
                <a:gd name="T22" fmla="*/ 24 w 3217"/>
                <a:gd name="T23" fmla="*/ 1476 h 1645"/>
                <a:gd name="T24" fmla="*/ 96 w 3217"/>
                <a:gd name="T25" fmla="*/ 1584 h 1645"/>
                <a:gd name="T26" fmla="*/ 348 w 3217"/>
                <a:gd name="T27" fmla="*/ 1608 h 1645"/>
                <a:gd name="T28" fmla="*/ 516 w 3217"/>
                <a:gd name="T29" fmla="*/ 1644 h 1645"/>
                <a:gd name="T30" fmla="*/ 684 w 3217"/>
                <a:gd name="T31" fmla="*/ 1644 h 1645"/>
                <a:gd name="T32" fmla="*/ 876 w 3217"/>
                <a:gd name="T33" fmla="*/ 1632 h 1645"/>
                <a:gd name="T34" fmla="*/ 1068 w 3217"/>
                <a:gd name="T35" fmla="*/ 1644 h 1645"/>
                <a:gd name="T36" fmla="*/ 1224 w 3217"/>
                <a:gd name="T37" fmla="*/ 1644 h 1645"/>
                <a:gd name="T38" fmla="*/ 1404 w 3217"/>
                <a:gd name="T39" fmla="*/ 1644 h 1645"/>
                <a:gd name="T40" fmla="*/ 1632 w 3217"/>
                <a:gd name="T41" fmla="*/ 1644 h 1645"/>
                <a:gd name="T42" fmla="*/ 1872 w 3217"/>
                <a:gd name="T43" fmla="*/ 1644 h 1645"/>
                <a:gd name="T44" fmla="*/ 1992 w 3217"/>
                <a:gd name="T45" fmla="*/ 1644 h 1645"/>
                <a:gd name="T46" fmla="*/ 2136 w 3217"/>
                <a:gd name="T47" fmla="*/ 1644 h 1645"/>
                <a:gd name="T48" fmla="*/ 2304 w 3217"/>
                <a:gd name="T49" fmla="*/ 1644 h 1645"/>
                <a:gd name="T50" fmla="*/ 2424 w 3217"/>
                <a:gd name="T51" fmla="*/ 1644 h 1645"/>
                <a:gd name="T52" fmla="*/ 2544 w 3217"/>
                <a:gd name="T53" fmla="*/ 1620 h 1645"/>
                <a:gd name="T54" fmla="*/ 2652 w 3217"/>
                <a:gd name="T55" fmla="*/ 1620 h 1645"/>
                <a:gd name="T56" fmla="*/ 2760 w 3217"/>
                <a:gd name="T57" fmla="*/ 1608 h 1645"/>
                <a:gd name="T58" fmla="*/ 2868 w 3217"/>
                <a:gd name="T59" fmla="*/ 1608 h 1645"/>
                <a:gd name="T60" fmla="*/ 2976 w 3217"/>
                <a:gd name="T61" fmla="*/ 1608 h 1645"/>
                <a:gd name="T62" fmla="*/ 3084 w 3217"/>
                <a:gd name="T63" fmla="*/ 1584 h 1645"/>
                <a:gd name="T64" fmla="*/ 3180 w 3217"/>
                <a:gd name="T65" fmla="*/ 1488 h 1645"/>
                <a:gd name="T66" fmla="*/ 3216 w 3217"/>
                <a:gd name="T67" fmla="*/ 1368 h 1645"/>
                <a:gd name="T68" fmla="*/ 3216 w 3217"/>
                <a:gd name="T69" fmla="*/ 1260 h 1645"/>
                <a:gd name="T70" fmla="*/ 3216 w 3217"/>
                <a:gd name="T71" fmla="*/ 1152 h 1645"/>
                <a:gd name="T72" fmla="*/ 3204 w 3217"/>
                <a:gd name="T73" fmla="*/ 1032 h 1645"/>
                <a:gd name="T74" fmla="*/ 3192 w 3217"/>
                <a:gd name="T75" fmla="*/ 924 h 1645"/>
                <a:gd name="T76" fmla="*/ 3180 w 3217"/>
                <a:gd name="T77" fmla="*/ 816 h 1645"/>
                <a:gd name="T78" fmla="*/ 3180 w 3217"/>
                <a:gd name="T79" fmla="*/ 708 h 1645"/>
                <a:gd name="T80" fmla="*/ 3156 w 3217"/>
                <a:gd name="T81" fmla="*/ 600 h 1645"/>
                <a:gd name="T82" fmla="*/ 3156 w 3217"/>
                <a:gd name="T83" fmla="*/ 492 h 1645"/>
                <a:gd name="T84" fmla="*/ 3156 w 3217"/>
                <a:gd name="T85" fmla="*/ 384 h 1645"/>
                <a:gd name="T86" fmla="*/ 3156 w 3217"/>
                <a:gd name="T87" fmla="*/ 264 h 1645"/>
                <a:gd name="T88" fmla="*/ 3144 w 3217"/>
                <a:gd name="T89" fmla="*/ 156 h 1645"/>
                <a:gd name="T90" fmla="*/ 3144 w 3217"/>
                <a:gd name="T91" fmla="*/ 48 h 1645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w 3217"/>
                <a:gd name="T139" fmla="*/ 0 h 1645"/>
                <a:gd name="T140" fmla="*/ 3217 w 3217"/>
                <a:gd name="T141" fmla="*/ 1645 h 1645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T138" t="T139" r="T140" b="T141"/>
              <a:pathLst>
                <a:path w="3217" h="1645">
                  <a:moveTo>
                    <a:pt x="0" y="0"/>
                  </a:moveTo>
                  <a:lnTo>
                    <a:pt x="12" y="36"/>
                  </a:lnTo>
                  <a:lnTo>
                    <a:pt x="12" y="108"/>
                  </a:lnTo>
                  <a:lnTo>
                    <a:pt x="12" y="204"/>
                  </a:lnTo>
                  <a:lnTo>
                    <a:pt x="12" y="276"/>
                  </a:lnTo>
                  <a:lnTo>
                    <a:pt x="12" y="312"/>
                  </a:lnTo>
                  <a:lnTo>
                    <a:pt x="12" y="360"/>
                  </a:lnTo>
                  <a:lnTo>
                    <a:pt x="24" y="396"/>
                  </a:lnTo>
                  <a:lnTo>
                    <a:pt x="24" y="432"/>
                  </a:lnTo>
                  <a:lnTo>
                    <a:pt x="24" y="468"/>
                  </a:lnTo>
                  <a:lnTo>
                    <a:pt x="24" y="504"/>
                  </a:lnTo>
                  <a:lnTo>
                    <a:pt x="24" y="540"/>
                  </a:lnTo>
                  <a:lnTo>
                    <a:pt x="24" y="576"/>
                  </a:lnTo>
                  <a:lnTo>
                    <a:pt x="24" y="612"/>
                  </a:lnTo>
                  <a:lnTo>
                    <a:pt x="24" y="648"/>
                  </a:lnTo>
                  <a:lnTo>
                    <a:pt x="24" y="684"/>
                  </a:lnTo>
                  <a:lnTo>
                    <a:pt x="24" y="720"/>
                  </a:lnTo>
                  <a:lnTo>
                    <a:pt x="24" y="756"/>
                  </a:lnTo>
                  <a:lnTo>
                    <a:pt x="24" y="792"/>
                  </a:lnTo>
                  <a:lnTo>
                    <a:pt x="24" y="828"/>
                  </a:lnTo>
                  <a:lnTo>
                    <a:pt x="24" y="864"/>
                  </a:lnTo>
                  <a:lnTo>
                    <a:pt x="24" y="900"/>
                  </a:lnTo>
                  <a:lnTo>
                    <a:pt x="24" y="936"/>
                  </a:lnTo>
                  <a:lnTo>
                    <a:pt x="24" y="972"/>
                  </a:lnTo>
                  <a:lnTo>
                    <a:pt x="24" y="1008"/>
                  </a:lnTo>
                  <a:lnTo>
                    <a:pt x="24" y="1044"/>
                  </a:lnTo>
                  <a:lnTo>
                    <a:pt x="24" y="1080"/>
                  </a:lnTo>
                  <a:lnTo>
                    <a:pt x="24" y="1116"/>
                  </a:lnTo>
                  <a:lnTo>
                    <a:pt x="24" y="1152"/>
                  </a:lnTo>
                  <a:lnTo>
                    <a:pt x="24" y="1200"/>
                  </a:lnTo>
                  <a:lnTo>
                    <a:pt x="24" y="1236"/>
                  </a:lnTo>
                  <a:lnTo>
                    <a:pt x="24" y="1308"/>
                  </a:lnTo>
                  <a:lnTo>
                    <a:pt x="24" y="1356"/>
                  </a:lnTo>
                  <a:lnTo>
                    <a:pt x="24" y="1392"/>
                  </a:lnTo>
                  <a:lnTo>
                    <a:pt x="24" y="1428"/>
                  </a:lnTo>
                  <a:lnTo>
                    <a:pt x="24" y="1476"/>
                  </a:lnTo>
                  <a:lnTo>
                    <a:pt x="36" y="1524"/>
                  </a:lnTo>
                  <a:lnTo>
                    <a:pt x="60" y="1560"/>
                  </a:lnTo>
                  <a:lnTo>
                    <a:pt x="96" y="1584"/>
                  </a:lnTo>
                  <a:lnTo>
                    <a:pt x="180" y="1596"/>
                  </a:lnTo>
                  <a:lnTo>
                    <a:pt x="252" y="1596"/>
                  </a:lnTo>
                  <a:lnTo>
                    <a:pt x="348" y="1608"/>
                  </a:lnTo>
                  <a:lnTo>
                    <a:pt x="396" y="1620"/>
                  </a:lnTo>
                  <a:lnTo>
                    <a:pt x="444" y="1632"/>
                  </a:lnTo>
                  <a:lnTo>
                    <a:pt x="516" y="1644"/>
                  </a:lnTo>
                  <a:lnTo>
                    <a:pt x="564" y="1644"/>
                  </a:lnTo>
                  <a:lnTo>
                    <a:pt x="612" y="1644"/>
                  </a:lnTo>
                  <a:lnTo>
                    <a:pt x="684" y="1644"/>
                  </a:lnTo>
                  <a:lnTo>
                    <a:pt x="780" y="1644"/>
                  </a:lnTo>
                  <a:lnTo>
                    <a:pt x="828" y="1644"/>
                  </a:lnTo>
                  <a:lnTo>
                    <a:pt x="876" y="1632"/>
                  </a:lnTo>
                  <a:lnTo>
                    <a:pt x="924" y="1632"/>
                  </a:lnTo>
                  <a:lnTo>
                    <a:pt x="996" y="1632"/>
                  </a:lnTo>
                  <a:lnTo>
                    <a:pt x="1068" y="1644"/>
                  </a:lnTo>
                  <a:lnTo>
                    <a:pt x="1140" y="1644"/>
                  </a:lnTo>
                  <a:lnTo>
                    <a:pt x="1188" y="1644"/>
                  </a:lnTo>
                  <a:lnTo>
                    <a:pt x="1224" y="1644"/>
                  </a:lnTo>
                  <a:lnTo>
                    <a:pt x="1320" y="1644"/>
                  </a:lnTo>
                  <a:lnTo>
                    <a:pt x="1368" y="1644"/>
                  </a:lnTo>
                  <a:lnTo>
                    <a:pt x="1404" y="1644"/>
                  </a:lnTo>
                  <a:lnTo>
                    <a:pt x="1500" y="1644"/>
                  </a:lnTo>
                  <a:lnTo>
                    <a:pt x="1596" y="1644"/>
                  </a:lnTo>
                  <a:lnTo>
                    <a:pt x="1632" y="1644"/>
                  </a:lnTo>
                  <a:lnTo>
                    <a:pt x="1704" y="1644"/>
                  </a:lnTo>
                  <a:lnTo>
                    <a:pt x="1800" y="1644"/>
                  </a:lnTo>
                  <a:lnTo>
                    <a:pt x="1872" y="1644"/>
                  </a:lnTo>
                  <a:lnTo>
                    <a:pt x="1908" y="1644"/>
                  </a:lnTo>
                  <a:lnTo>
                    <a:pt x="1944" y="1644"/>
                  </a:lnTo>
                  <a:lnTo>
                    <a:pt x="1992" y="1644"/>
                  </a:lnTo>
                  <a:lnTo>
                    <a:pt x="2040" y="1644"/>
                  </a:lnTo>
                  <a:lnTo>
                    <a:pt x="2088" y="1644"/>
                  </a:lnTo>
                  <a:lnTo>
                    <a:pt x="2136" y="1644"/>
                  </a:lnTo>
                  <a:lnTo>
                    <a:pt x="2184" y="1644"/>
                  </a:lnTo>
                  <a:lnTo>
                    <a:pt x="2256" y="1644"/>
                  </a:lnTo>
                  <a:lnTo>
                    <a:pt x="2304" y="1644"/>
                  </a:lnTo>
                  <a:lnTo>
                    <a:pt x="2352" y="1644"/>
                  </a:lnTo>
                  <a:lnTo>
                    <a:pt x="2388" y="1644"/>
                  </a:lnTo>
                  <a:lnTo>
                    <a:pt x="2424" y="1644"/>
                  </a:lnTo>
                  <a:lnTo>
                    <a:pt x="2460" y="1632"/>
                  </a:lnTo>
                  <a:lnTo>
                    <a:pt x="2508" y="1632"/>
                  </a:lnTo>
                  <a:lnTo>
                    <a:pt x="2544" y="1620"/>
                  </a:lnTo>
                  <a:lnTo>
                    <a:pt x="2580" y="1620"/>
                  </a:lnTo>
                  <a:lnTo>
                    <a:pt x="2616" y="1620"/>
                  </a:lnTo>
                  <a:lnTo>
                    <a:pt x="2652" y="1620"/>
                  </a:lnTo>
                  <a:lnTo>
                    <a:pt x="2688" y="1620"/>
                  </a:lnTo>
                  <a:lnTo>
                    <a:pt x="2724" y="1608"/>
                  </a:lnTo>
                  <a:lnTo>
                    <a:pt x="2760" y="1608"/>
                  </a:lnTo>
                  <a:lnTo>
                    <a:pt x="2796" y="1608"/>
                  </a:lnTo>
                  <a:lnTo>
                    <a:pt x="2832" y="1608"/>
                  </a:lnTo>
                  <a:lnTo>
                    <a:pt x="2868" y="1608"/>
                  </a:lnTo>
                  <a:lnTo>
                    <a:pt x="2904" y="1608"/>
                  </a:lnTo>
                  <a:lnTo>
                    <a:pt x="2940" y="1608"/>
                  </a:lnTo>
                  <a:lnTo>
                    <a:pt x="2976" y="1608"/>
                  </a:lnTo>
                  <a:lnTo>
                    <a:pt x="3012" y="1608"/>
                  </a:lnTo>
                  <a:lnTo>
                    <a:pt x="3048" y="1596"/>
                  </a:lnTo>
                  <a:lnTo>
                    <a:pt x="3084" y="1584"/>
                  </a:lnTo>
                  <a:lnTo>
                    <a:pt x="3120" y="1560"/>
                  </a:lnTo>
                  <a:lnTo>
                    <a:pt x="3144" y="1524"/>
                  </a:lnTo>
                  <a:lnTo>
                    <a:pt x="3180" y="1488"/>
                  </a:lnTo>
                  <a:lnTo>
                    <a:pt x="3192" y="1452"/>
                  </a:lnTo>
                  <a:lnTo>
                    <a:pt x="3204" y="1416"/>
                  </a:lnTo>
                  <a:lnTo>
                    <a:pt x="3216" y="1368"/>
                  </a:lnTo>
                  <a:lnTo>
                    <a:pt x="3216" y="1332"/>
                  </a:lnTo>
                  <a:lnTo>
                    <a:pt x="3216" y="1296"/>
                  </a:lnTo>
                  <a:lnTo>
                    <a:pt x="3216" y="1260"/>
                  </a:lnTo>
                  <a:lnTo>
                    <a:pt x="3216" y="1224"/>
                  </a:lnTo>
                  <a:lnTo>
                    <a:pt x="3216" y="1188"/>
                  </a:lnTo>
                  <a:lnTo>
                    <a:pt x="3216" y="1152"/>
                  </a:lnTo>
                  <a:lnTo>
                    <a:pt x="3216" y="1104"/>
                  </a:lnTo>
                  <a:lnTo>
                    <a:pt x="3204" y="1068"/>
                  </a:lnTo>
                  <a:lnTo>
                    <a:pt x="3204" y="1032"/>
                  </a:lnTo>
                  <a:lnTo>
                    <a:pt x="3204" y="996"/>
                  </a:lnTo>
                  <a:lnTo>
                    <a:pt x="3192" y="960"/>
                  </a:lnTo>
                  <a:lnTo>
                    <a:pt x="3192" y="924"/>
                  </a:lnTo>
                  <a:lnTo>
                    <a:pt x="3192" y="888"/>
                  </a:lnTo>
                  <a:lnTo>
                    <a:pt x="3192" y="852"/>
                  </a:lnTo>
                  <a:lnTo>
                    <a:pt x="3180" y="816"/>
                  </a:lnTo>
                  <a:lnTo>
                    <a:pt x="3180" y="780"/>
                  </a:lnTo>
                  <a:lnTo>
                    <a:pt x="3180" y="744"/>
                  </a:lnTo>
                  <a:lnTo>
                    <a:pt x="3180" y="708"/>
                  </a:lnTo>
                  <a:lnTo>
                    <a:pt x="3180" y="672"/>
                  </a:lnTo>
                  <a:lnTo>
                    <a:pt x="3168" y="636"/>
                  </a:lnTo>
                  <a:lnTo>
                    <a:pt x="3156" y="600"/>
                  </a:lnTo>
                  <a:lnTo>
                    <a:pt x="3156" y="564"/>
                  </a:lnTo>
                  <a:lnTo>
                    <a:pt x="3156" y="528"/>
                  </a:lnTo>
                  <a:lnTo>
                    <a:pt x="3156" y="492"/>
                  </a:lnTo>
                  <a:lnTo>
                    <a:pt x="3156" y="456"/>
                  </a:lnTo>
                  <a:lnTo>
                    <a:pt x="3156" y="420"/>
                  </a:lnTo>
                  <a:lnTo>
                    <a:pt x="3156" y="384"/>
                  </a:lnTo>
                  <a:lnTo>
                    <a:pt x="3156" y="348"/>
                  </a:lnTo>
                  <a:lnTo>
                    <a:pt x="3156" y="312"/>
                  </a:lnTo>
                  <a:lnTo>
                    <a:pt x="3156" y="264"/>
                  </a:lnTo>
                  <a:lnTo>
                    <a:pt x="3144" y="228"/>
                  </a:lnTo>
                  <a:lnTo>
                    <a:pt x="3144" y="192"/>
                  </a:lnTo>
                  <a:lnTo>
                    <a:pt x="3144" y="156"/>
                  </a:lnTo>
                  <a:lnTo>
                    <a:pt x="3144" y="120"/>
                  </a:lnTo>
                  <a:lnTo>
                    <a:pt x="3144" y="84"/>
                  </a:lnTo>
                  <a:lnTo>
                    <a:pt x="3144" y="48"/>
                  </a:lnTo>
                  <a:lnTo>
                    <a:pt x="3144" y="12"/>
                  </a:lnTo>
                </a:path>
              </a:pathLst>
            </a:custGeom>
            <a:noFill/>
            <a:ln w="50800" cap="rnd" cmpd="sng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5612" name="Rectangle 12"/>
            <p:cNvSpPr>
              <a:spLocks noChangeArrowheads="1"/>
            </p:cNvSpPr>
            <p:nvPr/>
          </p:nvSpPr>
          <p:spPr bwMode="auto">
            <a:xfrm>
              <a:off x="3744" y="3024"/>
              <a:ext cx="698" cy="28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400" b="1"/>
                <a:t>1% Na</a:t>
              </a:r>
            </a:p>
          </p:txBody>
        </p:sp>
        <p:sp>
          <p:nvSpPr>
            <p:cNvPr id="25613" name="Rectangle 13"/>
            <p:cNvSpPr>
              <a:spLocks noChangeArrowheads="1"/>
            </p:cNvSpPr>
            <p:nvPr/>
          </p:nvSpPr>
          <p:spPr bwMode="auto">
            <a:xfrm>
              <a:off x="3600" y="3264"/>
              <a:ext cx="920" cy="28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400" b="1"/>
                <a:t>99% H</a:t>
              </a:r>
              <a:r>
                <a:rPr lang="en-US" altLang="en-US" sz="2400" b="1" baseline="-25000"/>
                <a:t>2</a:t>
              </a:r>
              <a:r>
                <a:rPr lang="en-US" altLang="en-US" sz="2400" b="1"/>
                <a:t>O</a:t>
              </a:r>
            </a:p>
          </p:txBody>
        </p:sp>
        <p:sp>
          <p:nvSpPr>
            <p:cNvPr id="53262" name="Text Box 14"/>
            <p:cNvSpPr txBox="1">
              <a:spLocks noChangeArrowheads="1"/>
            </p:cNvSpPr>
            <p:nvPr/>
          </p:nvSpPr>
          <p:spPr bwMode="auto">
            <a:xfrm>
              <a:off x="3686" y="2761"/>
              <a:ext cx="861" cy="28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eaLnBrk="0" hangingPunct="0">
                <a:defRPr/>
              </a:pPr>
              <a:r>
                <a:rPr lang="en-US" sz="2400" b="1">
                  <a:solidFill>
                    <a:srgbClr val="80008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Arial" charset="0"/>
                </a:rPr>
                <a:t>solution</a:t>
              </a:r>
              <a:endParaRPr lang="en-US" sz="2400">
                <a:latin typeface="Arial" charset="0"/>
              </a:endParaRPr>
            </a:p>
          </p:txBody>
        </p:sp>
      </p:grpSp>
      <p:grpSp>
        <p:nvGrpSpPr>
          <p:cNvPr id="4" name="Group 15"/>
          <p:cNvGrpSpPr>
            <a:grpSpLocks/>
          </p:cNvGrpSpPr>
          <p:nvPr/>
        </p:nvGrpSpPr>
        <p:grpSpPr bwMode="auto">
          <a:xfrm>
            <a:off x="7842161" y="3173569"/>
            <a:ext cx="990600" cy="990600"/>
            <a:chOff x="2544" y="2640"/>
            <a:chExt cx="624" cy="624"/>
          </a:xfrm>
        </p:grpSpPr>
        <p:sp>
          <p:nvSpPr>
            <p:cNvPr id="25608" name="Line 16"/>
            <p:cNvSpPr>
              <a:spLocks noChangeShapeType="1"/>
            </p:cNvSpPr>
            <p:nvPr/>
          </p:nvSpPr>
          <p:spPr bwMode="auto">
            <a:xfrm flipH="1">
              <a:off x="2544" y="3264"/>
              <a:ext cx="624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09" name="Line 17"/>
            <p:cNvSpPr>
              <a:spLocks noChangeShapeType="1"/>
            </p:cNvSpPr>
            <p:nvPr/>
          </p:nvSpPr>
          <p:spPr bwMode="auto">
            <a:xfrm flipH="1">
              <a:off x="2544" y="2640"/>
              <a:ext cx="624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520437780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2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32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2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532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2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532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2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532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3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1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Right)">
                                      <p:cBhvr>
                                        <p:cTn id="3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3250" grpId="0" build="p" autoUpdateAnimBg="0"/>
      <p:bldP spid="53251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 vert="horz" lIns="90488" tIns="44450" rIns="90488" bIns="44450" rtlCol="0" anchor="ctr">
            <a:normAutofit/>
          </a:bodyPr>
          <a:lstStyle/>
          <a:p>
            <a:pPr eaLnBrk="1" hangingPunct="1"/>
            <a:r>
              <a:rPr lang="en-US" altLang="en-US" b="1" smtClean="0">
                <a:solidFill>
                  <a:srgbClr val="000099"/>
                </a:solidFill>
              </a:rPr>
              <a:t>Isotonic</a:t>
            </a:r>
            <a:endParaRPr lang="en-US" altLang="en-US" b="1" smtClean="0"/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43001" y="2057399"/>
            <a:ext cx="4764914" cy="4150217"/>
          </a:xfrm>
          <a:noFill/>
        </p:spPr>
        <p:txBody>
          <a:bodyPr vert="horz" lIns="90488" tIns="44450" rIns="90488" bIns="44450" rtlCol="0">
            <a:normAutofit/>
          </a:bodyPr>
          <a:lstStyle/>
          <a:p>
            <a:r>
              <a:rPr lang="en-US" altLang="en-US" sz="2800" dirty="0"/>
              <a:t>The outside solution </a:t>
            </a:r>
            <a:r>
              <a:rPr lang="en-US" altLang="en-US" sz="2800" dirty="0" smtClean="0"/>
              <a:t>the same concentration </a:t>
            </a:r>
            <a:r>
              <a:rPr lang="en-US" altLang="en-US" sz="2800" dirty="0"/>
              <a:t>of the solute </a:t>
            </a:r>
            <a:r>
              <a:rPr lang="en-US" altLang="en-US" sz="2800" dirty="0" smtClean="0"/>
              <a:t>inside </a:t>
            </a:r>
            <a:r>
              <a:rPr lang="en-US" altLang="en-US" sz="2800" dirty="0"/>
              <a:t>the cell</a:t>
            </a:r>
          </a:p>
          <a:p>
            <a:r>
              <a:rPr lang="en-US" altLang="en-US" sz="2800" dirty="0"/>
              <a:t>Water will move </a:t>
            </a:r>
            <a:r>
              <a:rPr lang="en-US" altLang="en-US" sz="2800" dirty="0" smtClean="0"/>
              <a:t>in and out equally </a:t>
            </a:r>
            <a:endParaRPr lang="en-US" altLang="en-US" sz="2800" dirty="0"/>
          </a:p>
          <a:p>
            <a:r>
              <a:rPr lang="en-US" altLang="en-US" sz="2800" dirty="0"/>
              <a:t>Cell will shrink or loose mass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6346065" y="2641601"/>
            <a:ext cx="2738438" cy="1976438"/>
            <a:chOff x="1680" y="2500"/>
            <a:chExt cx="1725" cy="1245"/>
          </a:xfrm>
        </p:grpSpPr>
        <p:sp>
          <p:nvSpPr>
            <p:cNvPr id="26638" name="Oval 5"/>
            <p:cNvSpPr>
              <a:spLocks noChangeArrowheads="1"/>
            </p:cNvSpPr>
            <p:nvPr/>
          </p:nvSpPr>
          <p:spPr bwMode="auto">
            <a:xfrm>
              <a:off x="1876" y="2500"/>
              <a:ext cx="952" cy="897"/>
            </a:xfrm>
            <a:prstGeom prst="ellipse">
              <a:avLst/>
            </a:prstGeom>
            <a:solidFill>
              <a:schemeClr val="hlink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altLang="en-US"/>
            </a:p>
          </p:txBody>
        </p:sp>
        <p:sp>
          <p:nvSpPr>
            <p:cNvPr id="26639" name="Rectangle 6"/>
            <p:cNvSpPr>
              <a:spLocks noChangeArrowheads="1"/>
            </p:cNvSpPr>
            <p:nvPr/>
          </p:nvSpPr>
          <p:spPr bwMode="auto">
            <a:xfrm>
              <a:off x="2007" y="2679"/>
              <a:ext cx="685" cy="27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300" b="1"/>
                <a:t>3% Na</a:t>
              </a:r>
            </a:p>
          </p:txBody>
        </p:sp>
        <p:sp>
          <p:nvSpPr>
            <p:cNvPr id="26640" name="Rectangle 7"/>
            <p:cNvSpPr>
              <a:spLocks noChangeArrowheads="1"/>
            </p:cNvSpPr>
            <p:nvPr/>
          </p:nvSpPr>
          <p:spPr bwMode="auto">
            <a:xfrm>
              <a:off x="1911" y="2919"/>
              <a:ext cx="908" cy="27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300" b="1"/>
                <a:t>97% H</a:t>
              </a:r>
              <a:r>
                <a:rPr lang="en-US" altLang="en-US" sz="2300" b="1" baseline="-25000"/>
                <a:t>2</a:t>
              </a:r>
              <a:r>
                <a:rPr lang="en-US" altLang="en-US" sz="2300" b="1"/>
                <a:t>O</a:t>
              </a:r>
            </a:p>
          </p:txBody>
        </p:sp>
        <p:sp>
          <p:nvSpPr>
            <p:cNvPr id="26641" name="Rectangle 8"/>
            <p:cNvSpPr>
              <a:spLocks noChangeArrowheads="1"/>
            </p:cNvSpPr>
            <p:nvPr/>
          </p:nvSpPr>
          <p:spPr bwMode="auto">
            <a:xfrm>
              <a:off x="1680" y="3456"/>
              <a:ext cx="1725" cy="28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400" b="1"/>
                <a:t>Red Blood Cell</a:t>
              </a:r>
            </a:p>
          </p:txBody>
        </p:sp>
      </p:grpSp>
      <p:grpSp>
        <p:nvGrpSpPr>
          <p:cNvPr id="3" name="Group 9"/>
          <p:cNvGrpSpPr>
            <a:grpSpLocks/>
          </p:cNvGrpSpPr>
          <p:nvPr/>
        </p:nvGrpSpPr>
        <p:grpSpPr bwMode="auto">
          <a:xfrm>
            <a:off x="6193665" y="2057400"/>
            <a:ext cx="5106988" cy="2795588"/>
            <a:chOff x="1392" y="2080"/>
            <a:chExt cx="3217" cy="1761"/>
          </a:xfrm>
        </p:grpSpPr>
        <p:sp>
          <p:nvSpPr>
            <p:cNvPr id="26633" name="Oval 10"/>
            <p:cNvSpPr>
              <a:spLocks noChangeArrowheads="1"/>
            </p:cNvSpPr>
            <p:nvPr/>
          </p:nvSpPr>
          <p:spPr bwMode="auto">
            <a:xfrm>
              <a:off x="1408" y="2080"/>
              <a:ext cx="3088" cy="254"/>
            </a:xfrm>
            <a:prstGeom prst="ellipse">
              <a:avLst/>
            </a:prstGeom>
            <a:solidFill>
              <a:schemeClr val="accent1"/>
            </a:solidFill>
            <a:ln w="508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altLang="en-US"/>
            </a:p>
          </p:txBody>
        </p:sp>
        <p:sp>
          <p:nvSpPr>
            <p:cNvPr id="26634" name="Freeform 11"/>
            <p:cNvSpPr>
              <a:spLocks/>
            </p:cNvSpPr>
            <p:nvPr/>
          </p:nvSpPr>
          <p:spPr bwMode="auto">
            <a:xfrm>
              <a:off x="1392" y="2208"/>
              <a:ext cx="3217" cy="1633"/>
            </a:xfrm>
            <a:custGeom>
              <a:avLst/>
              <a:gdLst>
                <a:gd name="T0" fmla="*/ 12 w 3217"/>
                <a:gd name="T1" fmla="*/ 107 h 1633"/>
                <a:gd name="T2" fmla="*/ 12 w 3217"/>
                <a:gd name="T3" fmla="*/ 310 h 1633"/>
                <a:gd name="T4" fmla="*/ 24 w 3217"/>
                <a:gd name="T5" fmla="*/ 429 h 1633"/>
                <a:gd name="T6" fmla="*/ 24 w 3217"/>
                <a:gd name="T7" fmla="*/ 536 h 1633"/>
                <a:gd name="T8" fmla="*/ 24 w 3217"/>
                <a:gd name="T9" fmla="*/ 643 h 1633"/>
                <a:gd name="T10" fmla="*/ 24 w 3217"/>
                <a:gd name="T11" fmla="*/ 750 h 1633"/>
                <a:gd name="T12" fmla="*/ 24 w 3217"/>
                <a:gd name="T13" fmla="*/ 858 h 1633"/>
                <a:gd name="T14" fmla="*/ 24 w 3217"/>
                <a:gd name="T15" fmla="*/ 965 h 1633"/>
                <a:gd name="T16" fmla="*/ 24 w 3217"/>
                <a:gd name="T17" fmla="*/ 1072 h 1633"/>
                <a:gd name="T18" fmla="*/ 24 w 3217"/>
                <a:gd name="T19" fmla="*/ 1191 h 1633"/>
                <a:gd name="T20" fmla="*/ 24 w 3217"/>
                <a:gd name="T21" fmla="*/ 1346 h 1633"/>
                <a:gd name="T22" fmla="*/ 24 w 3217"/>
                <a:gd name="T23" fmla="*/ 1465 h 1633"/>
                <a:gd name="T24" fmla="*/ 96 w 3217"/>
                <a:gd name="T25" fmla="*/ 1572 h 1633"/>
                <a:gd name="T26" fmla="*/ 348 w 3217"/>
                <a:gd name="T27" fmla="*/ 1596 h 1633"/>
                <a:gd name="T28" fmla="*/ 516 w 3217"/>
                <a:gd name="T29" fmla="*/ 1632 h 1633"/>
                <a:gd name="T30" fmla="*/ 684 w 3217"/>
                <a:gd name="T31" fmla="*/ 1632 h 1633"/>
                <a:gd name="T32" fmla="*/ 876 w 3217"/>
                <a:gd name="T33" fmla="*/ 1620 h 1633"/>
                <a:gd name="T34" fmla="*/ 1068 w 3217"/>
                <a:gd name="T35" fmla="*/ 1632 h 1633"/>
                <a:gd name="T36" fmla="*/ 1224 w 3217"/>
                <a:gd name="T37" fmla="*/ 1632 h 1633"/>
                <a:gd name="T38" fmla="*/ 1404 w 3217"/>
                <a:gd name="T39" fmla="*/ 1632 h 1633"/>
                <a:gd name="T40" fmla="*/ 1632 w 3217"/>
                <a:gd name="T41" fmla="*/ 1632 h 1633"/>
                <a:gd name="T42" fmla="*/ 1872 w 3217"/>
                <a:gd name="T43" fmla="*/ 1632 h 1633"/>
                <a:gd name="T44" fmla="*/ 1992 w 3217"/>
                <a:gd name="T45" fmla="*/ 1632 h 1633"/>
                <a:gd name="T46" fmla="*/ 2136 w 3217"/>
                <a:gd name="T47" fmla="*/ 1632 h 1633"/>
                <a:gd name="T48" fmla="*/ 2304 w 3217"/>
                <a:gd name="T49" fmla="*/ 1632 h 1633"/>
                <a:gd name="T50" fmla="*/ 2424 w 3217"/>
                <a:gd name="T51" fmla="*/ 1632 h 1633"/>
                <a:gd name="T52" fmla="*/ 2544 w 3217"/>
                <a:gd name="T53" fmla="*/ 1608 h 1633"/>
                <a:gd name="T54" fmla="*/ 2652 w 3217"/>
                <a:gd name="T55" fmla="*/ 1608 h 1633"/>
                <a:gd name="T56" fmla="*/ 2760 w 3217"/>
                <a:gd name="T57" fmla="*/ 1596 h 1633"/>
                <a:gd name="T58" fmla="*/ 2868 w 3217"/>
                <a:gd name="T59" fmla="*/ 1596 h 1633"/>
                <a:gd name="T60" fmla="*/ 2976 w 3217"/>
                <a:gd name="T61" fmla="*/ 1596 h 1633"/>
                <a:gd name="T62" fmla="*/ 3084 w 3217"/>
                <a:gd name="T63" fmla="*/ 1572 h 1633"/>
                <a:gd name="T64" fmla="*/ 3180 w 3217"/>
                <a:gd name="T65" fmla="*/ 1477 h 1633"/>
                <a:gd name="T66" fmla="*/ 3216 w 3217"/>
                <a:gd name="T67" fmla="*/ 1358 h 1633"/>
                <a:gd name="T68" fmla="*/ 3216 w 3217"/>
                <a:gd name="T69" fmla="*/ 1251 h 1633"/>
                <a:gd name="T70" fmla="*/ 3216 w 3217"/>
                <a:gd name="T71" fmla="*/ 1144 h 1633"/>
                <a:gd name="T72" fmla="*/ 3204 w 3217"/>
                <a:gd name="T73" fmla="*/ 1024 h 1633"/>
                <a:gd name="T74" fmla="*/ 3192 w 3217"/>
                <a:gd name="T75" fmla="*/ 917 h 1633"/>
                <a:gd name="T76" fmla="*/ 3180 w 3217"/>
                <a:gd name="T77" fmla="*/ 810 h 1633"/>
                <a:gd name="T78" fmla="*/ 3180 w 3217"/>
                <a:gd name="T79" fmla="*/ 703 h 1633"/>
                <a:gd name="T80" fmla="*/ 3156 w 3217"/>
                <a:gd name="T81" fmla="*/ 596 h 1633"/>
                <a:gd name="T82" fmla="*/ 3156 w 3217"/>
                <a:gd name="T83" fmla="*/ 488 h 1633"/>
                <a:gd name="T84" fmla="*/ 3156 w 3217"/>
                <a:gd name="T85" fmla="*/ 381 h 1633"/>
                <a:gd name="T86" fmla="*/ 3156 w 3217"/>
                <a:gd name="T87" fmla="*/ 262 h 1633"/>
                <a:gd name="T88" fmla="*/ 3144 w 3217"/>
                <a:gd name="T89" fmla="*/ 155 h 1633"/>
                <a:gd name="T90" fmla="*/ 3144 w 3217"/>
                <a:gd name="T91" fmla="*/ 48 h 1633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w 3217"/>
                <a:gd name="T139" fmla="*/ 0 h 1633"/>
                <a:gd name="T140" fmla="*/ 3217 w 3217"/>
                <a:gd name="T141" fmla="*/ 1633 h 1633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T138" t="T139" r="T140" b="T141"/>
              <a:pathLst>
                <a:path w="3217" h="1633">
                  <a:moveTo>
                    <a:pt x="0" y="0"/>
                  </a:moveTo>
                  <a:lnTo>
                    <a:pt x="12" y="36"/>
                  </a:lnTo>
                  <a:lnTo>
                    <a:pt x="12" y="107"/>
                  </a:lnTo>
                  <a:lnTo>
                    <a:pt x="12" y="203"/>
                  </a:lnTo>
                  <a:lnTo>
                    <a:pt x="12" y="274"/>
                  </a:lnTo>
                  <a:lnTo>
                    <a:pt x="12" y="310"/>
                  </a:lnTo>
                  <a:lnTo>
                    <a:pt x="12" y="357"/>
                  </a:lnTo>
                  <a:lnTo>
                    <a:pt x="24" y="393"/>
                  </a:lnTo>
                  <a:lnTo>
                    <a:pt x="24" y="429"/>
                  </a:lnTo>
                  <a:lnTo>
                    <a:pt x="24" y="465"/>
                  </a:lnTo>
                  <a:lnTo>
                    <a:pt x="24" y="500"/>
                  </a:lnTo>
                  <a:lnTo>
                    <a:pt x="24" y="536"/>
                  </a:lnTo>
                  <a:lnTo>
                    <a:pt x="24" y="572"/>
                  </a:lnTo>
                  <a:lnTo>
                    <a:pt x="24" y="608"/>
                  </a:lnTo>
                  <a:lnTo>
                    <a:pt x="24" y="643"/>
                  </a:lnTo>
                  <a:lnTo>
                    <a:pt x="24" y="679"/>
                  </a:lnTo>
                  <a:lnTo>
                    <a:pt x="24" y="715"/>
                  </a:lnTo>
                  <a:lnTo>
                    <a:pt x="24" y="750"/>
                  </a:lnTo>
                  <a:lnTo>
                    <a:pt x="24" y="786"/>
                  </a:lnTo>
                  <a:lnTo>
                    <a:pt x="24" y="822"/>
                  </a:lnTo>
                  <a:lnTo>
                    <a:pt x="24" y="858"/>
                  </a:lnTo>
                  <a:lnTo>
                    <a:pt x="24" y="893"/>
                  </a:lnTo>
                  <a:lnTo>
                    <a:pt x="24" y="929"/>
                  </a:lnTo>
                  <a:lnTo>
                    <a:pt x="24" y="965"/>
                  </a:lnTo>
                  <a:lnTo>
                    <a:pt x="24" y="1001"/>
                  </a:lnTo>
                  <a:lnTo>
                    <a:pt x="24" y="1036"/>
                  </a:lnTo>
                  <a:lnTo>
                    <a:pt x="24" y="1072"/>
                  </a:lnTo>
                  <a:lnTo>
                    <a:pt x="24" y="1108"/>
                  </a:lnTo>
                  <a:lnTo>
                    <a:pt x="24" y="1144"/>
                  </a:lnTo>
                  <a:lnTo>
                    <a:pt x="24" y="1191"/>
                  </a:lnTo>
                  <a:lnTo>
                    <a:pt x="24" y="1227"/>
                  </a:lnTo>
                  <a:lnTo>
                    <a:pt x="24" y="1298"/>
                  </a:lnTo>
                  <a:lnTo>
                    <a:pt x="24" y="1346"/>
                  </a:lnTo>
                  <a:lnTo>
                    <a:pt x="24" y="1382"/>
                  </a:lnTo>
                  <a:lnTo>
                    <a:pt x="24" y="1418"/>
                  </a:lnTo>
                  <a:lnTo>
                    <a:pt x="24" y="1465"/>
                  </a:lnTo>
                  <a:lnTo>
                    <a:pt x="36" y="1513"/>
                  </a:lnTo>
                  <a:lnTo>
                    <a:pt x="60" y="1549"/>
                  </a:lnTo>
                  <a:lnTo>
                    <a:pt x="96" y="1572"/>
                  </a:lnTo>
                  <a:lnTo>
                    <a:pt x="180" y="1584"/>
                  </a:lnTo>
                  <a:lnTo>
                    <a:pt x="252" y="1584"/>
                  </a:lnTo>
                  <a:lnTo>
                    <a:pt x="348" y="1596"/>
                  </a:lnTo>
                  <a:lnTo>
                    <a:pt x="396" y="1608"/>
                  </a:lnTo>
                  <a:lnTo>
                    <a:pt x="444" y="1620"/>
                  </a:lnTo>
                  <a:lnTo>
                    <a:pt x="516" y="1632"/>
                  </a:lnTo>
                  <a:lnTo>
                    <a:pt x="564" y="1632"/>
                  </a:lnTo>
                  <a:lnTo>
                    <a:pt x="612" y="1632"/>
                  </a:lnTo>
                  <a:lnTo>
                    <a:pt x="684" y="1632"/>
                  </a:lnTo>
                  <a:lnTo>
                    <a:pt x="780" y="1632"/>
                  </a:lnTo>
                  <a:lnTo>
                    <a:pt x="828" y="1632"/>
                  </a:lnTo>
                  <a:lnTo>
                    <a:pt x="876" y="1620"/>
                  </a:lnTo>
                  <a:lnTo>
                    <a:pt x="924" y="1620"/>
                  </a:lnTo>
                  <a:lnTo>
                    <a:pt x="996" y="1620"/>
                  </a:lnTo>
                  <a:lnTo>
                    <a:pt x="1068" y="1632"/>
                  </a:lnTo>
                  <a:lnTo>
                    <a:pt x="1140" y="1632"/>
                  </a:lnTo>
                  <a:lnTo>
                    <a:pt x="1188" y="1632"/>
                  </a:lnTo>
                  <a:lnTo>
                    <a:pt x="1224" y="1632"/>
                  </a:lnTo>
                  <a:lnTo>
                    <a:pt x="1320" y="1632"/>
                  </a:lnTo>
                  <a:lnTo>
                    <a:pt x="1368" y="1632"/>
                  </a:lnTo>
                  <a:lnTo>
                    <a:pt x="1404" y="1632"/>
                  </a:lnTo>
                  <a:lnTo>
                    <a:pt x="1500" y="1632"/>
                  </a:lnTo>
                  <a:lnTo>
                    <a:pt x="1596" y="1632"/>
                  </a:lnTo>
                  <a:lnTo>
                    <a:pt x="1632" y="1632"/>
                  </a:lnTo>
                  <a:lnTo>
                    <a:pt x="1704" y="1632"/>
                  </a:lnTo>
                  <a:lnTo>
                    <a:pt x="1800" y="1632"/>
                  </a:lnTo>
                  <a:lnTo>
                    <a:pt x="1872" y="1632"/>
                  </a:lnTo>
                  <a:lnTo>
                    <a:pt x="1908" y="1632"/>
                  </a:lnTo>
                  <a:lnTo>
                    <a:pt x="1944" y="1632"/>
                  </a:lnTo>
                  <a:lnTo>
                    <a:pt x="1992" y="1632"/>
                  </a:lnTo>
                  <a:lnTo>
                    <a:pt x="2040" y="1632"/>
                  </a:lnTo>
                  <a:lnTo>
                    <a:pt x="2088" y="1632"/>
                  </a:lnTo>
                  <a:lnTo>
                    <a:pt x="2136" y="1632"/>
                  </a:lnTo>
                  <a:lnTo>
                    <a:pt x="2184" y="1632"/>
                  </a:lnTo>
                  <a:lnTo>
                    <a:pt x="2256" y="1632"/>
                  </a:lnTo>
                  <a:lnTo>
                    <a:pt x="2304" y="1632"/>
                  </a:lnTo>
                  <a:lnTo>
                    <a:pt x="2352" y="1632"/>
                  </a:lnTo>
                  <a:lnTo>
                    <a:pt x="2388" y="1632"/>
                  </a:lnTo>
                  <a:lnTo>
                    <a:pt x="2424" y="1632"/>
                  </a:lnTo>
                  <a:lnTo>
                    <a:pt x="2460" y="1620"/>
                  </a:lnTo>
                  <a:lnTo>
                    <a:pt x="2508" y="1620"/>
                  </a:lnTo>
                  <a:lnTo>
                    <a:pt x="2544" y="1608"/>
                  </a:lnTo>
                  <a:lnTo>
                    <a:pt x="2580" y="1608"/>
                  </a:lnTo>
                  <a:lnTo>
                    <a:pt x="2616" y="1608"/>
                  </a:lnTo>
                  <a:lnTo>
                    <a:pt x="2652" y="1608"/>
                  </a:lnTo>
                  <a:lnTo>
                    <a:pt x="2688" y="1608"/>
                  </a:lnTo>
                  <a:lnTo>
                    <a:pt x="2724" y="1596"/>
                  </a:lnTo>
                  <a:lnTo>
                    <a:pt x="2760" y="1596"/>
                  </a:lnTo>
                  <a:lnTo>
                    <a:pt x="2796" y="1596"/>
                  </a:lnTo>
                  <a:lnTo>
                    <a:pt x="2832" y="1596"/>
                  </a:lnTo>
                  <a:lnTo>
                    <a:pt x="2868" y="1596"/>
                  </a:lnTo>
                  <a:lnTo>
                    <a:pt x="2904" y="1596"/>
                  </a:lnTo>
                  <a:lnTo>
                    <a:pt x="2940" y="1596"/>
                  </a:lnTo>
                  <a:lnTo>
                    <a:pt x="2976" y="1596"/>
                  </a:lnTo>
                  <a:lnTo>
                    <a:pt x="3012" y="1596"/>
                  </a:lnTo>
                  <a:lnTo>
                    <a:pt x="3048" y="1584"/>
                  </a:lnTo>
                  <a:lnTo>
                    <a:pt x="3084" y="1572"/>
                  </a:lnTo>
                  <a:lnTo>
                    <a:pt x="3120" y="1549"/>
                  </a:lnTo>
                  <a:lnTo>
                    <a:pt x="3144" y="1513"/>
                  </a:lnTo>
                  <a:lnTo>
                    <a:pt x="3180" y="1477"/>
                  </a:lnTo>
                  <a:lnTo>
                    <a:pt x="3192" y="1441"/>
                  </a:lnTo>
                  <a:lnTo>
                    <a:pt x="3204" y="1406"/>
                  </a:lnTo>
                  <a:lnTo>
                    <a:pt x="3216" y="1358"/>
                  </a:lnTo>
                  <a:lnTo>
                    <a:pt x="3216" y="1322"/>
                  </a:lnTo>
                  <a:lnTo>
                    <a:pt x="3216" y="1287"/>
                  </a:lnTo>
                  <a:lnTo>
                    <a:pt x="3216" y="1251"/>
                  </a:lnTo>
                  <a:lnTo>
                    <a:pt x="3216" y="1215"/>
                  </a:lnTo>
                  <a:lnTo>
                    <a:pt x="3216" y="1179"/>
                  </a:lnTo>
                  <a:lnTo>
                    <a:pt x="3216" y="1144"/>
                  </a:lnTo>
                  <a:lnTo>
                    <a:pt x="3216" y="1096"/>
                  </a:lnTo>
                  <a:lnTo>
                    <a:pt x="3204" y="1060"/>
                  </a:lnTo>
                  <a:lnTo>
                    <a:pt x="3204" y="1024"/>
                  </a:lnTo>
                  <a:lnTo>
                    <a:pt x="3204" y="989"/>
                  </a:lnTo>
                  <a:lnTo>
                    <a:pt x="3192" y="953"/>
                  </a:lnTo>
                  <a:lnTo>
                    <a:pt x="3192" y="917"/>
                  </a:lnTo>
                  <a:lnTo>
                    <a:pt x="3192" y="882"/>
                  </a:lnTo>
                  <a:lnTo>
                    <a:pt x="3192" y="846"/>
                  </a:lnTo>
                  <a:lnTo>
                    <a:pt x="3180" y="810"/>
                  </a:lnTo>
                  <a:lnTo>
                    <a:pt x="3180" y="774"/>
                  </a:lnTo>
                  <a:lnTo>
                    <a:pt x="3180" y="739"/>
                  </a:lnTo>
                  <a:lnTo>
                    <a:pt x="3180" y="703"/>
                  </a:lnTo>
                  <a:lnTo>
                    <a:pt x="3180" y="667"/>
                  </a:lnTo>
                  <a:lnTo>
                    <a:pt x="3168" y="631"/>
                  </a:lnTo>
                  <a:lnTo>
                    <a:pt x="3156" y="596"/>
                  </a:lnTo>
                  <a:lnTo>
                    <a:pt x="3156" y="560"/>
                  </a:lnTo>
                  <a:lnTo>
                    <a:pt x="3156" y="524"/>
                  </a:lnTo>
                  <a:lnTo>
                    <a:pt x="3156" y="488"/>
                  </a:lnTo>
                  <a:lnTo>
                    <a:pt x="3156" y="453"/>
                  </a:lnTo>
                  <a:lnTo>
                    <a:pt x="3156" y="417"/>
                  </a:lnTo>
                  <a:lnTo>
                    <a:pt x="3156" y="381"/>
                  </a:lnTo>
                  <a:lnTo>
                    <a:pt x="3156" y="345"/>
                  </a:lnTo>
                  <a:lnTo>
                    <a:pt x="3156" y="310"/>
                  </a:lnTo>
                  <a:lnTo>
                    <a:pt x="3156" y="262"/>
                  </a:lnTo>
                  <a:lnTo>
                    <a:pt x="3144" y="226"/>
                  </a:lnTo>
                  <a:lnTo>
                    <a:pt x="3144" y="191"/>
                  </a:lnTo>
                  <a:lnTo>
                    <a:pt x="3144" y="155"/>
                  </a:lnTo>
                  <a:lnTo>
                    <a:pt x="3144" y="119"/>
                  </a:lnTo>
                  <a:lnTo>
                    <a:pt x="3144" y="83"/>
                  </a:lnTo>
                  <a:lnTo>
                    <a:pt x="3144" y="48"/>
                  </a:lnTo>
                  <a:lnTo>
                    <a:pt x="3144" y="12"/>
                  </a:lnTo>
                </a:path>
              </a:pathLst>
            </a:custGeom>
            <a:noFill/>
            <a:ln w="50800" cap="rnd" cmpd="sng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6635" name="Rectangle 12"/>
            <p:cNvSpPr>
              <a:spLocks noChangeArrowheads="1"/>
            </p:cNvSpPr>
            <p:nvPr/>
          </p:nvSpPr>
          <p:spPr bwMode="auto">
            <a:xfrm>
              <a:off x="3552" y="2928"/>
              <a:ext cx="685" cy="27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300" b="1"/>
                <a:t>3% Na</a:t>
              </a:r>
            </a:p>
          </p:txBody>
        </p:sp>
        <p:sp>
          <p:nvSpPr>
            <p:cNvPr id="26636" name="Rectangle 13"/>
            <p:cNvSpPr>
              <a:spLocks noChangeArrowheads="1"/>
            </p:cNvSpPr>
            <p:nvPr/>
          </p:nvSpPr>
          <p:spPr bwMode="auto">
            <a:xfrm>
              <a:off x="3408" y="3168"/>
              <a:ext cx="908" cy="27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0488" tIns="44450" rIns="90488" bIns="44450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r>
                <a:rPr lang="en-US" altLang="en-US" sz="2300" b="1"/>
                <a:t>97% H</a:t>
              </a:r>
              <a:r>
                <a:rPr lang="en-US" altLang="en-US" sz="2300" b="1" baseline="-25000"/>
                <a:t>2</a:t>
              </a:r>
              <a:r>
                <a:rPr lang="en-US" altLang="en-US" sz="2300" b="1"/>
                <a:t>O</a:t>
              </a:r>
            </a:p>
          </p:txBody>
        </p:sp>
        <p:sp>
          <p:nvSpPr>
            <p:cNvPr id="55310" name="Text Box 14"/>
            <p:cNvSpPr txBox="1">
              <a:spLocks noChangeArrowheads="1"/>
            </p:cNvSpPr>
            <p:nvPr/>
          </p:nvSpPr>
          <p:spPr bwMode="auto">
            <a:xfrm>
              <a:off x="3494" y="2665"/>
              <a:ext cx="861" cy="28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eaLnBrk="0" hangingPunct="0">
                <a:defRPr/>
              </a:pPr>
              <a:r>
                <a:rPr lang="en-US" sz="2400" b="1" dirty="0">
                  <a:solidFill>
                    <a:srgbClr val="80008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Arial" charset="0"/>
                </a:rPr>
                <a:t>solution</a:t>
              </a:r>
              <a:endParaRPr lang="en-US" sz="2400" dirty="0">
                <a:latin typeface="Arial" charset="0"/>
              </a:endParaRPr>
            </a:p>
          </p:txBody>
        </p:sp>
      </p:grpSp>
      <p:sp>
        <p:nvSpPr>
          <p:cNvPr id="55311" name="Line 15"/>
          <p:cNvSpPr>
            <a:spLocks noChangeShapeType="1"/>
          </p:cNvSpPr>
          <p:nvPr/>
        </p:nvSpPr>
        <p:spPr bwMode="auto">
          <a:xfrm>
            <a:off x="7565265" y="2870200"/>
            <a:ext cx="9144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312" name="Line 16"/>
          <p:cNvSpPr>
            <a:spLocks noChangeShapeType="1"/>
          </p:cNvSpPr>
          <p:nvPr/>
        </p:nvSpPr>
        <p:spPr bwMode="auto">
          <a:xfrm flipH="1">
            <a:off x="7489065" y="3860800"/>
            <a:ext cx="9906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6353335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2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52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2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552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2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552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2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552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3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37" dur="500"/>
                                        <p:tgtEl>
                                          <p:spTgt spid="553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 nodeType="clickPar">
                      <p:stCondLst>
                        <p:cond delay="indefinite"/>
                      </p:stCondLst>
                      <p:childTnLst>
                        <p:par>
                          <p:cTn id="3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0" presetID="1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Right)">
                                      <p:cBhvr>
                                        <p:cTn id="42" dur="500"/>
                                        <p:tgtEl>
                                          <p:spTgt spid="553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5298" grpId="0" build="p" autoUpdateAnimBg="0"/>
      <p:bldP spid="55299" grpId="0" build="p" autoUpdateAnimBg="0"/>
      <p:bldP spid="55311" grpId="0" animBg="1"/>
      <p:bldP spid="55312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Osmotic Pressure </a:t>
            </a:r>
            <a:endParaRPr lang="en-US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42999" y="1778584"/>
            <a:ext cx="8313821" cy="45641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490258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is">
  <a:themeElements>
    <a:clrScheme name="Basis">
      <a:dk1>
        <a:sysClr val="windowText" lastClr="000000"/>
      </a:dk1>
      <a:lt1>
        <a:sysClr val="window" lastClr="FFFFFF"/>
      </a:lt1>
      <a:dk2>
        <a:srgbClr val="505046"/>
      </a:dk2>
      <a:lt2>
        <a:srgbClr val="EEECE1"/>
      </a:lt2>
      <a:accent1>
        <a:srgbClr val="DF5327"/>
      </a:accent1>
      <a:accent2>
        <a:srgbClr val="FFBD47"/>
      </a:accent2>
      <a:accent3>
        <a:srgbClr val="B64926"/>
      </a:accent3>
      <a:accent4>
        <a:srgbClr val="FF8427"/>
      </a:accent4>
      <a:accent5>
        <a:srgbClr val="CC9900"/>
      </a:accent5>
      <a:accent6>
        <a:srgbClr val="B22600"/>
      </a:accent6>
      <a:hlink>
        <a:srgbClr val="CC9900"/>
      </a:hlink>
      <a:folHlink>
        <a:srgbClr val="666699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63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446C221D-F63F-4DD8-B509-CFE168687BF2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TM03457444[[fn=Basis]]</Template>
  <TotalTime>103</TotalTime>
  <Words>244</Words>
  <Application>Microsoft Office PowerPoint</Application>
  <PresentationFormat>Widescreen</PresentationFormat>
  <Paragraphs>64</Paragraphs>
  <Slides>11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Arial</vt:lpstr>
      <vt:lpstr>Calibri</vt:lpstr>
      <vt:lpstr>Corbel</vt:lpstr>
      <vt:lpstr>Symbol</vt:lpstr>
      <vt:lpstr>Basis</vt:lpstr>
      <vt:lpstr>Osmosis </vt:lpstr>
      <vt:lpstr>Essential Question</vt:lpstr>
      <vt:lpstr>Osmosis </vt:lpstr>
      <vt:lpstr>Question: What’s in a Solution?</vt:lpstr>
      <vt:lpstr>TONICITY</vt:lpstr>
      <vt:lpstr>Hypertonic</vt:lpstr>
      <vt:lpstr>Hypotonic</vt:lpstr>
      <vt:lpstr>Isotonic</vt:lpstr>
      <vt:lpstr>Osmotic Pressure </vt:lpstr>
      <vt:lpstr>Osmoregulation </vt:lpstr>
      <vt:lpstr>Video</vt:lpstr>
    </vt:vector>
  </TitlesOfParts>
  <Company>Adams14.org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Osmosis</dc:title>
  <dc:creator>Roman-Wensing, Kayla</dc:creator>
  <cp:lastModifiedBy>Roman-Wensing, Kayla</cp:lastModifiedBy>
  <cp:revision>9</cp:revision>
  <dcterms:created xsi:type="dcterms:W3CDTF">2017-08-09T13:09:23Z</dcterms:created>
  <dcterms:modified xsi:type="dcterms:W3CDTF">2017-09-18T03:39:55Z</dcterms:modified>
</cp:coreProperties>
</file>

<file path=docProps/thumbnail.jpeg>
</file>